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notesSlides/notesSlide7.xml" ContentType="application/vnd.openxmlformats-officedocument.presentationml.notesSlide+xml"/>
  <Override PartName="/ppt/tags/tag3.xml" ContentType="application/vnd.openxmlformats-officedocument.presentationml.tags+xml"/>
  <Override PartName="/ppt/notesSlides/notesSlide8.xml" ContentType="application/vnd.openxmlformats-officedocument.presentationml.notesSlide+xml"/>
  <Override PartName="/ppt/tags/tag4.xml" ContentType="application/vnd.openxmlformats-officedocument.presentationml.tags+xml"/>
  <Override PartName="/ppt/notesSlides/notesSlide9.xml" ContentType="application/vnd.openxmlformats-officedocument.presentationml.notesSlide+xml"/>
  <Override PartName="/ppt/tags/tag5.xml" ContentType="application/vnd.openxmlformats-officedocument.presentationml.tags+xml"/>
  <Override PartName="/ppt/notesSlides/notesSlide10.xml" ContentType="application/vnd.openxmlformats-officedocument.presentationml.notesSlide+xml"/>
  <Override PartName="/ppt/tags/tag6.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7.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8.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3"/>
  </p:notesMasterIdLst>
  <p:sldIdLst>
    <p:sldId id="256" r:id="rId2"/>
    <p:sldId id="257" r:id="rId3"/>
    <p:sldId id="258" r:id="rId4"/>
    <p:sldId id="291" r:id="rId5"/>
    <p:sldId id="259" r:id="rId6"/>
    <p:sldId id="260" r:id="rId7"/>
    <p:sldId id="261" r:id="rId8"/>
    <p:sldId id="263" r:id="rId9"/>
    <p:sldId id="264" r:id="rId10"/>
    <p:sldId id="265" r:id="rId11"/>
    <p:sldId id="266" r:id="rId12"/>
    <p:sldId id="267" r:id="rId13"/>
    <p:sldId id="268" r:id="rId14"/>
    <p:sldId id="270" r:id="rId15"/>
    <p:sldId id="272" r:id="rId16"/>
    <p:sldId id="271" r:id="rId17"/>
    <p:sldId id="290" r:id="rId18"/>
    <p:sldId id="273" r:id="rId19"/>
    <p:sldId id="262" r:id="rId20"/>
    <p:sldId id="274" r:id="rId21"/>
    <p:sldId id="275" r:id="rId22"/>
  </p:sldIdLst>
  <p:sldSz cx="10160000" cy="7620000"/>
  <p:notesSz cx="6858000" cy="9144000"/>
  <p:defaultTextStyle>
    <a:defPPr>
      <a:defRPr lang="en-US"/>
    </a:defPPr>
    <a:lvl1pPr algn="l" rtl="0" fontAlgn="base">
      <a:spcBef>
        <a:spcPct val="0"/>
      </a:spcBef>
      <a:spcAft>
        <a:spcPct val="0"/>
      </a:spcAft>
      <a:defRPr sz="2400" kern="1200">
        <a:solidFill>
          <a:schemeClr val="tx1"/>
        </a:solidFill>
        <a:latin typeface="Times New Roman" charset="0"/>
        <a:ea typeface="ＭＳ Ｐゴシック" charset="0"/>
        <a:cs typeface="+mn-cs"/>
      </a:defRPr>
    </a:lvl1pPr>
    <a:lvl2pPr marL="457200" algn="l" rtl="0" fontAlgn="base">
      <a:spcBef>
        <a:spcPct val="0"/>
      </a:spcBef>
      <a:spcAft>
        <a:spcPct val="0"/>
      </a:spcAft>
      <a:defRPr sz="2400" kern="1200">
        <a:solidFill>
          <a:schemeClr val="tx1"/>
        </a:solidFill>
        <a:latin typeface="Times New Roman" charset="0"/>
        <a:ea typeface="ＭＳ Ｐゴシック" charset="0"/>
        <a:cs typeface="+mn-cs"/>
      </a:defRPr>
    </a:lvl2pPr>
    <a:lvl3pPr marL="914400" algn="l" rtl="0" fontAlgn="base">
      <a:spcBef>
        <a:spcPct val="0"/>
      </a:spcBef>
      <a:spcAft>
        <a:spcPct val="0"/>
      </a:spcAft>
      <a:defRPr sz="2400" kern="1200">
        <a:solidFill>
          <a:schemeClr val="tx1"/>
        </a:solidFill>
        <a:latin typeface="Times New Roman" charset="0"/>
        <a:ea typeface="ＭＳ Ｐゴシック" charset="0"/>
        <a:cs typeface="+mn-cs"/>
      </a:defRPr>
    </a:lvl3pPr>
    <a:lvl4pPr marL="1371600" algn="l" rtl="0" fontAlgn="base">
      <a:spcBef>
        <a:spcPct val="0"/>
      </a:spcBef>
      <a:spcAft>
        <a:spcPct val="0"/>
      </a:spcAft>
      <a:defRPr sz="2400" kern="1200">
        <a:solidFill>
          <a:schemeClr val="tx1"/>
        </a:solidFill>
        <a:latin typeface="Times New Roman" charset="0"/>
        <a:ea typeface="ＭＳ Ｐゴシック" charset="0"/>
        <a:cs typeface="+mn-cs"/>
      </a:defRPr>
    </a:lvl4pPr>
    <a:lvl5pPr marL="1828800" algn="l" rtl="0" fontAlgn="base">
      <a:spcBef>
        <a:spcPct val="0"/>
      </a:spcBef>
      <a:spcAft>
        <a:spcPct val="0"/>
      </a:spcAft>
      <a:defRPr sz="2400" kern="1200">
        <a:solidFill>
          <a:schemeClr val="tx1"/>
        </a:solidFill>
        <a:latin typeface="Times New Roman" charset="0"/>
        <a:ea typeface="ＭＳ Ｐゴシック" charset="0"/>
        <a:cs typeface="+mn-cs"/>
      </a:defRPr>
    </a:lvl5pPr>
    <a:lvl6pPr marL="2286000" algn="l" defTabSz="457200" rtl="0" eaLnBrk="1" latinLnBrk="0" hangingPunct="1">
      <a:defRPr sz="2400" kern="1200">
        <a:solidFill>
          <a:schemeClr val="tx1"/>
        </a:solidFill>
        <a:latin typeface="Times New Roman" charset="0"/>
        <a:ea typeface="ＭＳ Ｐゴシック" charset="0"/>
        <a:cs typeface="+mn-cs"/>
      </a:defRPr>
    </a:lvl6pPr>
    <a:lvl7pPr marL="2743200" algn="l" defTabSz="457200" rtl="0" eaLnBrk="1" latinLnBrk="0" hangingPunct="1">
      <a:defRPr sz="2400" kern="1200">
        <a:solidFill>
          <a:schemeClr val="tx1"/>
        </a:solidFill>
        <a:latin typeface="Times New Roman" charset="0"/>
        <a:ea typeface="ＭＳ Ｐゴシック" charset="0"/>
        <a:cs typeface="+mn-cs"/>
      </a:defRPr>
    </a:lvl7pPr>
    <a:lvl8pPr marL="3200400" algn="l" defTabSz="457200" rtl="0" eaLnBrk="1" latinLnBrk="0" hangingPunct="1">
      <a:defRPr sz="2400" kern="1200">
        <a:solidFill>
          <a:schemeClr val="tx1"/>
        </a:solidFill>
        <a:latin typeface="Times New Roman" charset="0"/>
        <a:ea typeface="ＭＳ Ｐゴシック" charset="0"/>
        <a:cs typeface="+mn-cs"/>
      </a:defRPr>
    </a:lvl8pPr>
    <a:lvl9pPr marL="3657600" algn="l" defTabSz="457200" rtl="0" eaLnBrk="1" latinLnBrk="0" hangingPunct="1">
      <a:defRPr sz="2400" kern="1200">
        <a:solidFill>
          <a:schemeClr val="tx1"/>
        </a:solidFill>
        <a:latin typeface="Times New Roman" charset="0"/>
        <a:ea typeface="ＭＳ Ｐゴシック" charset="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619" autoAdjust="0"/>
    <p:restoredTop sz="80907" autoAdjust="0"/>
  </p:normalViewPr>
  <p:slideViewPr>
    <p:cSldViewPr snapToGrid="0">
      <p:cViewPr>
        <p:scale>
          <a:sx n="94" d="100"/>
          <a:sy n="94" d="100"/>
        </p:scale>
        <p:origin x="-936" y="240"/>
      </p:cViewPr>
      <p:guideLst>
        <p:guide orient="horz" pos="2160"/>
        <p:guide pos="2880"/>
      </p:guideLst>
    </p:cSldViewPr>
  </p:slideViewPr>
  <p:outlineViewPr>
    <p:cViewPr>
      <p:scale>
        <a:sx n="33" d="100"/>
        <a:sy n="33" d="100"/>
      </p:scale>
      <p:origin x="0" y="8752"/>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67" d="100"/>
          <a:sy n="67" d="100"/>
        </p:scale>
        <p:origin x="-3504" y="-12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notesMaster" Target="notesMasters/notesMaster1.xml"/><Relationship Id="rId24" Type="http://schemas.openxmlformats.org/officeDocument/2006/relationships/printerSettings" Target="printerSettings/printerSettings1.bin"/><Relationship Id="rId25" Type="http://schemas.openxmlformats.org/officeDocument/2006/relationships/presProps" Target="presProps.xml"/><Relationship Id="rId26" Type="http://schemas.openxmlformats.org/officeDocument/2006/relationships/viewProps" Target="viewProps.xml"/><Relationship Id="rId27" Type="http://schemas.openxmlformats.org/officeDocument/2006/relationships/theme" Target="theme/theme1.xml"/><Relationship Id="rId28"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4099"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41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102"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4103"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b" anchorCtr="0" compatLnSpc="1">
            <a:prstTxWarp prst="textNoShape">
              <a:avLst/>
            </a:prstTxWarp>
          </a:bodyPr>
          <a:lstStyle>
            <a:lvl1pPr algn="r">
              <a:defRPr sz="1200"/>
            </a:lvl1pPr>
          </a:lstStyle>
          <a:p>
            <a:fld id="{E8256B99-0399-234E-8129-DE9A6F8F61BA}" type="slidenum">
              <a:rPr lang="en-US"/>
              <a:pPr/>
              <a:t>‹#›</a:t>
            </a:fld>
            <a:endParaRPr lang="en-US"/>
          </a:p>
        </p:txBody>
      </p:sp>
    </p:spTree>
    <p:extLst>
      <p:ext uri="{BB962C8B-B14F-4D97-AF65-F5344CB8AC3E}">
        <p14:creationId xmlns:p14="http://schemas.microsoft.com/office/powerpoint/2010/main" val="723876778"/>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charset="0"/>
        <a:ea typeface="ＭＳ Ｐゴシック" charset="0"/>
        <a:cs typeface="+mn-cs"/>
      </a:defRPr>
    </a:lvl1pPr>
    <a:lvl2pPr marL="457200" algn="l" rtl="0" fontAlgn="base">
      <a:spcBef>
        <a:spcPct val="30000"/>
      </a:spcBef>
      <a:spcAft>
        <a:spcPct val="0"/>
      </a:spcAft>
      <a:defRPr sz="1200" kern="1200">
        <a:solidFill>
          <a:schemeClr val="tx1"/>
        </a:solidFill>
        <a:latin typeface="Times New Roman" charset="0"/>
        <a:ea typeface="ＭＳ Ｐゴシック" charset="0"/>
        <a:cs typeface="+mn-cs"/>
      </a:defRPr>
    </a:lvl2pPr>
    <a:lvl3pPr marL="914400" algn="l" rtl="0" fontAlgn="base">
      <a:spcBef>
        <a:spcPct val="30000"/>
      </a:spcBef>
      <a:spcAft>
        <a:spcPct val="0"/>
      </a:spcAft>
      <a:defRPr sz="1200" kern="1200">
        <a:solidFill>
          <a:schemeClr val="tx1"/>
        </a:solidFill>
        <a:latin typeface="Times New Roman" charset="0"/>
        <a:ea typeface="ＭＳ Ｐゴシック" charset="0"/>
        <a:cs typeface="+mn-cs"/>
      </a:defRPr>
    </a:lvl3pPr>
    <a:lvl4pPr marL="1371600" algn="l" rtl="0" fontAlgn="base">
      <a:spcBef>
        <a:spcPct val="30000"/>
      </a:spcBef>
      <a:spcAft>
        <a:spcPct val="0"/>
      </a:spcAft>
      <a:defRPr sz="1200" kern="1200">
        <a:solidFill>
          <a:schemeClr val="tx1"/>
        </a:solidFill>
        <a:latin typeface="Times New Roman" charset="0"/>
        <a:ea typeface="ＭＳ Ｐゴシック" charset="0"/>
        <a:cs typeface="+mn-cs"/>
      </a:defRPr>
    </a:lvl4pPr>
    <a:lvl5pPr marL="1828800" algn="l" rtl="0" fontAlgn="base">
      <a:spcBef>
        <a:spcPct val="30000"/>
      </a:spcBef>
      <a:spcAft>
        <a:spcPct val="0"/>
      </a:spcAft>
      <a:defRPr sz="1200" kern="1200">
        <a:solidFill>
          <a:schemeClr val="tx1"/>
        </a:solidFill>
        <a:latin typeface="Times New Roman"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4BAE841-C689-A549-8E36-842494621849}" type="slidenum">
              <a:rPr lang="en-US"/>
              <a:pPr/>
              <a:t>1</a:t>
            </a:fld>
            <a:endParaRPr lang="en-US"/>
          </a:p>
        </p:txBody>
      </p:sp>
      <p:sp>
        <p:nvSpPr>
          <p:cNvPr id="3073" name="Rectangle 1"/>
          <p:cNvSpPr>
            <a:spLocks noGrp="1" noRot="1" noChangeAspect="1" noChangeArrowheads="1"/>
          </p:cNvSpPr>
          <p:nvPr>
            <p:ph type="sldImg"/>
          </p:nvPr>
        </p:nvSpPr>
        <p:spPr>
          <a:ln/>
          <a:extLst>
            <a:ext uri="{FAA26D3D-D897-4be2-8F04-BA451C77F1D7}">
              <ma14:placeholderFlag xmlns:ma14="http://schemas.microsoft.com/office/mac/drawingml/2011/main" val="1"/>
            </a:ext>
          </a:extLst>
        </p:spPr>
      </p:sp>
      <p:sp>
        <p:nvSpPr>
          <p:cNvPr id="3074" name="Rectangle 2"/>
          <p:cNvSpPr>
            <a:spLocks noGrp="1" noChangeArrowheads="1"/>
          </p:cNvSpPr>
          <p:nvPr>
            <p:ph type="body" idx="1"/>
          </p:nvPr>
        </p:nvSpPr>
        <p:spPr/>
        <p:txBody>
          <a:bodyPr lIns="0" tIns="0" rIns="0" bIns="0"/>
          <a:lstStyle/>
          <a:p>
            <a:pPr>
              <a:lnSpc>
                <a:spcPct val="95000"/>
              </a:lnSpc>
              <a:spcBef>
                <a:spcPct val="0"/>
              </a:spcBef>
            </a:pPr>
            <a:endParaRPr lang="en-US" sz="1600" dirty="0">
              <a:solidFill>
                <a:srgbClr val="000000"/>
              </a:solidFill>
              <a:latin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508A27E-1CF5-BF4C-8FAF-385585756FEB}" type="slidenum">
              <a:rPr lang="en-US"/>
              <a:pPr/>
              <a:t>11</a:t>
            </a:fld>
            <a:endParaRPr lang="en-US"/>
          </a:p>
        </p:txBody>
      </p:sp>
      <p:sp>
        <p:nvSpPr>
          <p:cNvPr id="24577" name="Rectangle 1"/>
          <p:cNvSpPr>
            <a:spLocks noGrp="1" noRot="1" noChangeAspect="1" noChangeArrowheads="1"/>
          </p:cNvSpPr>
          <p:nvPr>
            <p:ph type="sldImg"/>
          </p:nvPr>
        </p:nvSpPr>
        <p:spPr>
          <a:ln/>
          <a:extLst>
            <a:ext uri="{FAA26D3D-D897-4be2-8F04-BA451C77F1D7}">
              <ma14:placeholderFlag xmlns:ma14="http://schemas.microsoft.com/office/mac/drawingml/2011/main" val="1"/>
            </a:ext>
          </a:extLst>
        </p:spPr>
      </p:sp>
      <p:sp>
        <p:nvSpPr>
          <p:cNvPr id="24578" name="Rectangle 2"/>
          <p:cNvSpPr>
            <a:spLocks noGrp="1" noChangeArrowheads="1"/>
          </p:cNvSpPr>
          <p:nvPr>
            <p:ph type="body" idx="1"/>
          </p:nvPr>
        </p:nvSpPr>
        <p:spPr/>
        <p:txBody>
          <a:bodyPr lIns="0" tIns="0" rIns="0" bIns="0"/>
          <a:lstStyle/>
          <a:p>
            <a:pPr>
              <a:lnSpc>
                <a:spcPct val="95000"/>
              </a:lnSpc>
              <a:spcBef>
                <a:spcPct val="0"/>
              </a:spcBef>
            </a:pPr>
            <a:r>
              <a:rPr lang="en-US" sz="1600" dirty="0" smtClean="0">
                <a:solidFill>
                  <a:srgbClr val="000000"/>
                </a:solidFill>
                <a:latin typeface="Arial" charset="0"/>
              </a:rPr>
              <a:t>in </a:t>
            </a:r>
            <a:r>
              <a:rPr lang="en-US" sz="1600" dirty="0">
                <a:solidFill>
                  <a:srgbClr val="000000"/>
                </a:solidFill>
                <a:latin typeface="Arial" charset="0"/>
              </a:rPr>
              <a:t>this example. the top zone has no resources allocated. All it knows it that it has child zones. it does not know the capacity of those zones or the capabilities of those zones. </a:t>
            </a:r>
          </a:p>
          <a:p>
            <a:pPr>
              <a:lnSpc>
                <a:spcPct val="95000"/>
              </a:lnSpc>
              <a:spcBef>
                <a:spcPct val="0"/>
              </a:spcBef>
            </a:pPr>
            <a:r>
              <a:rPr lang="en-US" sz="1600" dirty="0">
                <a:solidFill>
                  <a:srgbClr val="000000"/>
                </a:solidFill>
                <a:latin typeface="Arial" charset="0"/>
              </a:rPr>
              <a:t>Capabilities are defined per zone. An example of capabilities could be the ability to boot Windows guests or provide ipv6 addresses or have special </a:t>
            </a:r>
            <a:r>
              <a:rPr lang="en-US" sz="1600" dirty="0" err="1">
                <a:solidFill>
                  <a:srgbClr val="000000"/>
                </a:solidFill>
                <a:latin typeface="Arial" charset="0"/>
              </a:rPr>
              <a:t>gpu</a:t>
            </a:r>
            <a:r>
              <a:rPr lang="en-US" sz="1600" dirty="0">
                <a:solidFill>
                  <a:srgbClr val="000000"/>
                </a:solidFill>
                <a:latin typeface="Arial" charset="0"/>
              </a:rPr>
              <a:t> instances...whatever. </a:t>
            </a:r>
          </a:p>
          <a:p>
            <a:pPr>
              <a:lnSpc>
                <a:spcPct val="95000"/>
              </a:lnSpc>
              <a:spcBef>
                <a:spcPct val="0"/>
              </a:spcBef>
            </a:pPr>
            <a:r>
              <a:rPr lang="en-US" sz="1600" dirty="0">
                <a:solidFill>
                  <a:srgbClr val="000000"/>
                </a:solidFill>
                <a:latin typeface="Arial" charset="0"/>
              </a:rPr>
              <a:t>Capabilities are defined as key value pairs, that when requested, a zone will return what its capabilities are. </a:t>
            </a:r>
          </a:p>
          <a:p>
            <a:pPr>
              <a:lnSpc>
                <a:spcPct val="95000"/>
              </a:lnSpc>
              <a:spcBef>
                <a:spcPct val="0"/>
              </a:spcBef>
            </a:pPr>
            <a:r>
              <a:rPr lang="en-US" sz="1600" dirty="0">
                <a:solidFill>
                  <a:srgbClr val="000000"/>
                </a:solidFill>
                <a:latin typeface="Arial" charset="0"/>
              </a:rPr>
              <a:t>Zones can also be weighted for preference. This way you could prefer local zones and only burst to providers once local capacity has been reached. </a:t>
            </a:r>
            <a:endParaRPr lang="en-US" dirty="0"/>
          </a:p>
          <a:p>
            <a:pPr>
              <a:lnSpc>
                <a:spcPct val="95000"/>
              </a:lnSpc>
              <a:spcBef>
                <a:spcPct val="0"/>
              </a:spcBef>
            </a:pPr>
            <a:endParaRPr lang="en-US" sz="1600" dirty="0">
              <a:solidFill>
                <a:srgbClr val="000000"/>
              </a:solidFill>
              <a:latin typeface="Arial" charset="0"/>
            </a:endParaRPr>
          </a:p>
          <a:p>
            <a:pPr>
              <a:lnSpc>
                <a:spcPct val="95000"/>
              </a:lnSpc>
              <a:spcBef>
                <a:spcPct val="0"/>
              </a:spcBef>
            </a:pPr>
            <a:endParaRPr lang="en-US" sz="1600" dirty="0">
              <a:solidFill>
                <a:srgbClr val="000000"/>
              </a:solidFill>
              <a:latin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12A9DE3-0E14-3A45-A375-B87FA593A4F9}" type="slidenum">
              <a:rPr lang="en-US"/>
              <a:pPr/>
              <a:t>12</a:t>
            </a:fld>
            <a:endParaRPr lang="en-US"/>
          </a:p>
        </p:txBody>
      </p:sp>
      <p:sp>
        <p:nvSpPr>
          <p:cNvPr id="26625" name="Rectangle 1"/>
          <p:cNvSpPr>
            <a:spLocks noGrp="1" noRot="1" noChangeAspect="1" noChangeArrowheads="1"/>
          </p:cNvSpPr>
          <p:nvPr>
            <p:ph type="sldImg"/>
          </p:nvPr>
        </p:nvSpPr>
        <p:spPr>
          <a:ln/>
          <a:extLst>
            <a:ext uri="{FAA26D3D-D897-4be2-8F04-BA451C77F1D7}">
              <ma14:placeholderFlag xmlns:ma14="http://schemas.microsoft.com/office/mac/drawingml/2011/main" val="1"/>
            </a:ext>
          </a:extLst>
        </p:spPr>
      </p:sp>
      <p:sp>
        <p:nvSpPr>
          <p:cNvPr id="26626" name="Rectangle 2"/>
          <p:cNvSpPr>
            <a:spLocks noGrp="1" noChangeArrowheads="1"/>
          </p:cNvSpPr>
          <p:nvPr>
            <p:ph type="body" idx="1"/>
          </p:nvPr>
        </p:nvSpPr>
        <p:spPr/>
        <p:txBody>
          <a:bodyPr lIns="0" tIns="0" rIns="0" bIns="0"/>
          <a:lstStyle/>
          <a:p>
            <a:pPr>
              <a:lnSpc>
                <a:spcPct val="95000"/>
              </a:lnSpc>
              <a:spcBef>
                <a:spcPct val="0"/>
              </a:spcBef>
            </a:pPr>
            <a:r>
              <a:rPr lang="en-US" sz="1600" dirty="0">
                <a:solidFill>
                  <a:srgbClr val="000000"/>
                </a:solidFill>
                <a:latin typeface="Arial" charset="0"/>
              </a:rPr>
              <a:t>Zones can also be weighted for preference or cost. This way you could prefer local zones and only burst to providers once local capacity has been reached. </a:t>
            </a:r>
          </a:p>
          <a:p>
            <a:pPr>
              <a:lnSpc>
                <a:spcPct val="95000"/>
              </a:lnSpc>
              <a:spcBef>
                <a:spcPct val="0"/>
              </a:spcBef>
            </a:pPr>
            <a:r>
              <a:rPr lang="en-US" sz="1600" dirty="0">
                <a:solidFill>
                  <a:srgbClr val="000000"/>
                </a:solidFill>
                <a:latin typeface="Arial" charset="0"/>
              </a:rPr>
              <a:t>In this example, we have 3 </a:t>
            </a:r>
            <a:r>
              <a:rPr lang="en-US" sz="1600" dirty="0" err="1">
                <a:solidFill>
                  <a:srgbClr val="000000"/>
                </a:solidFill>
                <a:latin typeface="Arial" charset="0"/>
              </a:rPr>
              <a:t>openstack</a:t>
            </a:r>
            <a:r>
              <a:rPr lang="en-US" sz="1600" dirty="0">
                <a:solidFill>
                  <a:srgbClr val="000000"/>
                </a:solidFill>
                <a:latin typeface="Arial" charset="0"/>
              </a:rPr>
              <a:t> deployments. Each have different weights and we would prefer to have an instance local to us. We can weight the zone in the UK at 3x the "cost" because of its higher latency, higher dollar cost or whatever is important to us.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E6B49C2-C48E-1D46-9608-D71EF2C6A135}" type="slidenum">
              <a:rPr lang="en-US"/>
              <a:pPr/>
              <a:t>13</a:t>
            </a:fld>
            <a:endParaRPr lang="en-US"/>
          </a:p>
        </p:txBody>
      </p:sp>
      <p:sp>
        <p:nvSpPr>
          <p:cNvPr id="28673" name="Rectangle 1"/>
          <p:cNvSpPr>
            <a:spLocks noGrp="1" noRot="1" noChangeAspect="1" noChangeArrowheads="1"/>
          </p:cNvSpPr>
          <p:nvPr>
            <p:ph type="sldImg"/>
          </p:nvPr>
        </p:nvSpPr>
        <p:spPr>
          <a:ln/>
          <a:extLst>
            <a:ext uri="{FAA26D3D-D897-4be2-8F04-BA451C77F1D7}">
              <ma14:placeholderFlag xmlns:ma14="http://schemas.microsoft.com/office/mac/drawingml/2011/main" val="1"/>
            </a:ext>
          </a:extLst>
        </p:spPr>
      </p:sp>
      <p:sp>
        <p:nvSpPr>
          <p:cNvPr id="28674" name="Rectangle 2"/>
          <p:cNvSpPr>
            <a:spLocks noGrp="1" noChangeArrowheads="1"/>
          </p:cNvSpPr>
          <p:nvPr>
            <p:ph type="body" idx="1"/>
          </p:nvPr>
        </p:nvSpPr>
        <p:spPr/>
        <p:txBody>
          <a:bodyPr lIns="0" tIns="0" rIns="0" bIns="0"/>
          <a:lstStyle/>
          <a:p>
            <a:pPr>
              <a:lnSpc>
                <a:spcPct val="95000"/>
              </a:lnSpc>
              <a:spcBef>
                <a:spcPct val="0"/>
              </a:spcBef>
            </a:pPr>
            <a:r>
              <a:rPr lang="en-US" sz="1600" dirty="0" smtClean="0">
                <a:solidFill>
                  <a:srgbClr val="000000"/>
                </a:solidFill>
                <a:latin typeface="Arial" charset="0"/>
              </a:rPr>
              <a:t>con</a:t>
            </a:r>
            <a:r>
              <a:rPr lang="en-US" sz="1600" dirty="0">
                <a:solidFill>
                  <a:srgbClr val="000000"/>
                </a:solidFill>
                <a:latin typeface="Arial" charset="0"/>
              </a:rPr>
              <a:t>: there will likely be inconsistent naming and numbering of flavors across providers. This will be a challenge and is not solved yet. </a:t>
            </a:r>
          </a:p>
          <a:p>
            <a:pPr>
              <a:lnSpc>
                <a:spcPct val="95000"/>
              </a:lnSpc>
              <a:spcBef>
                <a:spcPct val="0"/>
              </a:spcBef>
            </a:pPr>
            <a:r>
              <a:rPr lang="en-US" sz="1600" dirty="0">
                <a:solidFill>
                  <a:srgbClr val="000000"/>
                </a:solidFill>
                <a:latin typeface="Arial" charset="0"/>
              </a:rPr>
              <a:t>Getting consistent images can be done by setting up a glance instance that is reachable from a public cloud and using that to create images that can be used locally and in a public provider. May require some trial and error before you get it right. Hopefully your provider will have good documentation of its requirements. </a:t>
            </a:r>
            <a:endParaRPr lang="en-US" dirty="0"/>
          </a:p>
          <a:p>
            <a:pPr>
              <a:lnSpc>
                <a:spcPct val="95000"/>
              </a:lnSpc>
              <a:spcBef>
                <a:spcPct val="0"/>
              </a:spcBef>
            </a:pPr>
            <a:endParaRPr lang="en-US" sz="1600" dirty="0">
              <a:solidFill>
                <a:srgbClr val="000000"/>
              </a:solidFill>
              <a:latin typeface="Arial" charset="0"/>
            </a:endParaRPr>
          </a:p>
          <a:p>
            <a:pPr>
              <a:lnSpc>
                <a:spcPct val="95000"/>
              </a:lnSpc>
              <a:spcBef>
                <a:spcPct val="0"/>
              </a:spcBef>
            </a:pPr>
            <a:r>
              <a:rPr lang="en-US" sz="1600" dirty="0">
                <a:solidFill>
                  <a:srgbClr val="000000"/>
                </a:solidFill>
                <a:latin typeface="Arial" charset="0"/>
              </a:rPr>
              <a:t>Could need multiple formats for a single OS. yuck. </a:t>
            </a:r>
            <a:endParaRPr lang="en-US" dirty="0"/>
          </a:p>
          <a:p>
            <a:pPr>
              <a:lnSpc>
                <a:spcPct val="95000"/>
              </a:lnSpc>
              <a:spcBef>
                <a:spcPct val="0"/>
              </a:spcBef>
            </a:pPr>
            <a:endParaRPr lang="en-US" sz="1600" dirty="0">
              <a:solidFill>
                <a:srgbClr val="000000"/>
              </a:solidFill>
              <a:latin typeface="Arial" charset="0"/>
            </a:endParaRPr>
          </a:p>
          <a:p>
            <a:pPr>
              <a:lnSpc>
                <a:spcPct val="95000"/>
              </a:lnSpc>
              <a:spcBef>
                <a:spcPct val="0"/>
              </a:spcBef>
            </a:pPr>
            <a:endParaRPr lang="en-US" sz="1600" dirty="0">
              <a:solidFill>
                <a:srgbClr val="000000"/>
              </a:solidFill>
              <a:latin typeface="Arial" charset="0"/>
            </a:endParaRPr>
          </a:p>
          <a:p>
            <a:pPr>
              <a:lnSpc>
                <a:spcPct val="95000"/>
              </a:lnSpc>
              <a:spcBef>
                <a:spcPct val="0"/>
              </a:spcBef>
            </a:pPr>
            <a:endParaRPr lang="en-US" sz="1600" dirty="0">
              <a:solidFill>
                <a:srgbClr val="000000"/>
              </a:solidFill>
              <a:latin typeface="Arial" charset="0"/>
            </a:endParaRPr>
          </a:p>
          <a:p>
            <a:pPr>
              <a:lnSpc>
                <a:spcPct val="95000"/>
              </a:lnSpc>
              <a:spcBef>
                <a:spcPct val="0"/>
              </a:spcBef>
            </a:pPr>
            <a:r>
              <a:rPr lang="en-US" sz="1600" dirty="0">
                <a:solidFill>
                  <a:srgbClr val="000000"/>
                </a:solidFill>
                <a:latin typeface="Arial" charset="0"/>
              </a:rPr>
              <a:t>----- Meeting Notes (7/24/11 23:09) -----</a:t>
            </a:r>
          </a:p>
          <a:p>
            <a:pPr>
              <a:lnSpc>
                <a:spcPct val="95000"/>
              </a:lnSpc>
              <a:spcBef>
                <a:spcPct val="0"/>
              </a:spcBef>
            </a:pPr>
            <a:r>
              <a:rPr lang="en-US" sz="1600" dirty="0">
                <a:solidFill>
                  <a:srgbClr val="000000"/>
                </a:solidFill>
                <a:latin typeface="Arial" charset="0"/>
              </a:rPr>
              <a:t>look up 1.1 spec. integers for flavors?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30AD059-8A87-EF49-A226-55D336D6689E}" type="slidenum">
              <a:rPr lang="en-US"/>
              <a:pPr/>
              <a:t>14</a:t>
            </a:fld>
            <a:endParaRPr lang="en-US"/>
          </a:p>
        </p:txBody>
      </p:sp>
      <p:sp>
        <p:nvSpPr>
          <p:cNvPr id="32769" name="Rectangle 1"/>
          <p:cNvSpPr>
            <a:spLocks noGrp="1" noRot="1" noChangeAspect="1" noChangeArrowheads="1"/>
          </p:cNvSpPr>
          <p:nvPr>
            <p:ph type="sldImg"/>
          </p:nvPr>
        </p:nvSpPr>
        <p:spPr>
          <a:ln/>
          <a:extLst>
            <a:ext uri="{FAA26D3D-D897-4be2-8F04-BA451C77F1D7}">
              <ma14:placeholderFlag xmlns:ma14="http://schemas.microsoft.com/office/mac/drawingml/2011/main" val="1"/>
            </a:ext>
          </a:extLst>
        </p:spPr>
      </p:sp>
      <p:sp>
        <p:nvSpPr>
          <p:cNvPr id="32770" name="Rectangle 2"/>
          <p:cNvSpPr>
            <a:spLocks noGrp="1" noChangeArrowheads="1"/>
          </p:cNvSpPr>
          <p:nvPr>
            <p:ph type="body" idx="1"/>
          </p:nvPr>
        </p:nvSpPr>
        <p:spPr/>
        <p:txBody>
          <a:bodyPr lIns="0" tIns="0" rIns="0" bIns="0"/>
          <a:lstStyle/>
          <a:p>
            <a:pPr>
              <a:lnSpc>
                <a:spcPct val="95000"/>
              </a:lnSpc>
              <a:spcBef>
                <a:spcPct val="0"/>
              </a:spcBef>
            </a:pPr>
            <a:r>
              <a:rPr lang="en-US" sz="1600" dirty="0" smtClean="0">
                <a:solidFill>
                  <a:srgbClr val="000000"/>
                </a:solidFill>
                <a:latin typeface="Arial" charset="0"/>
              </a:rPr>
              <a:t>Not</a:t>
            </a:r>
            <a:r>
              <a:rPr lang="en-US" sz="1600" baseline="0" dirty="0" smtClean="0">
                <a:solidFill>
                  <a:srgbClr val="000000"/>
                </a:solidFill>
                <a:latin typeface="Arial" charset="0"/>
              </a:rPr>
              <a:t> s</a:t>
            </a:r>
            <a:r>
              <a:rPr lang="en-US" sz="1600" dirty="0" smtClean="0">
                <a:solidFill>
                  <a:srgbClr val="000000"/>
                </a:solidFill>
                <a:latin typeface="Arial" charset="0"/>
              </a:rPr>
              <a:t>urprisingly</a:t>
            </a:r>
            <a:r>
              <a:rPr lang="en-US" sz="1600" dirty="0">
                <a:solidFill>
                  <a:srgbClr val="000000"/>
                </a:solidFill>
                <a:latin typeface="Arial" charset="0"/>
              </a:rPr>
              <a:t>, most customers don't want to share public networks.  </a:t>
            </a:r>
            <a:r>
              <a:rPr lang="en-US" sz="1600" dirty="0" smtClean="0">
                <a:solidFill>
                  <a:srgbClr val="000000"/>
                </a:solidFill>
                <a:latin typeface="Arial" charset="0"/>
              </a:rPr>
              <a:t>This</a:t>
            </a:r>
            <a:r>
              <a:rPr lang="en-US" sz="1600" baseline="0" dirty="0" smtClean="0">
                <a:solidFill>
                  <a:srgbClr val="000000"/>
                </a:solidFill>
                <a:latin typeface="Arial" charset="0"/>
              </a:rPr>
              <a:t> is understandable. So how do we offer them something they feel comfortable using and keep the cloud programmatic? In a single tenant environment, network isolation is done with </a:t>
            </a:r>
            <a:r>
              <a:rPr lang="en-US" sz="1600" baseline="0" dirty="0" err="1" smtClean="0">
                <a:solidFill>
                  <a:srgbClr val="000000"/>
                </a:solidFill>
                <a:latin typeface="Arial" charset="0"/>
              </a:rPr>
              <a:t>vlans</a:t>
            </a:r>
            <a:r>
              <a:rPr lang="en-US" sz="1600" baseline="0" dirty="0" smtClean="0">
                <a:solidFill>
                  <a:srgbClr val="000000"/>
                </a:solidFill>
                <a:latin typeface="Arial" charset="0"/>
              </a:rPr>
              <a:t>. In a multi-tenant environment you are going to hit the limitation of the number of </a:t>
            </a:r>
            <a:r>
              <a:rPr lang="en-US" sz="1600" baseline="0" dirty="0" err="1" smtClean="0">
                <a:solidFill>
                  <a:srgbClr val="000000"/>
                </a:solidFill>
                <a:latin typeface="Arial" charset="0"/>
              </a:rPr>
              <a:t>vlans</a:t>
            </a:r>
            <a:r>
              <a:rPr lang="en-US" sz="1600" baseline="0" dirty="0" smtClean="0">
                <a:solidFill>
                  <a:srgbClr val="000000"/>
                </a:solidFill>
                <a:latin typeface="Arial" charset="0"/>
              </a:rPr>
              <a:t> you can have (4096). This also raises some other logistical questions such as how do you migrate </a:t>
            </a:r>
            <a:r>
              <a:rPr lang="en-US" sz="1600" baseline="0" dirty="0" err="1" smtClean="0">
                <a:solidFill>
                  <a:srgbClr val="000000"/>
                </a:solidFill>
                <a:latin typeface="Arial" charset="0"/>
              </a:rPr>
              <a:t>ips</a:t>
            </a:r>
            <a:r>
              <a:rPr lang="en-US" sz="1600" baseline="0" dirty="0" smtClean="0">
                <a:solidFill>
                  <a:srgbClr val="000000"/>
                </a:solidFill>
                <a:latin typeface="Arial" charset="0"/>
              </a:rPr>
              <a:t> across L2 and L3 boundaries? </a:t>
            </a:r>
          </a:p>
          <a:p>
            <a:pPr>
              <a:lnSpc>
                <a:spcPct val="95000"/>
              </a:lnSpc>
              <a:spcBef>
                <a:spcPct val="0"/>
              </a:spcBef>
            </a:pPr>
            <a:endParaRPr lang="en-US" sz="1600" baseline="0" dirty="0" smtClean="0">
              <a:solidFill>
                <a:srgbClr val="000000"/>
              </a:solidFill>
              <a:latin typeface="Arial" charset="0"/>
            </a:endParaRPr>
          </a:p>
          <a:p>
            <a:pPr>
              <a:lnSpc>
                <a:spcPct val="95000"/>
              </a:lnSpc>
              <a:spcBef>
                <a:spcPct val="0"/>
              </a:spcBef>
            </a:pPr>
            <a:r>
              <a:rPr lang="en-US" sz="1600" dirty="0" smtClean="0">
                <a:solidFill>
                  <a:srgbClr val="000000"/>
                </a:solidFill>
                <a:latin typeface="Arial" charset="0"/>
              </a:rPr>
              <a:t>To</a:t>
            </a:r>
            <a:r>
              <a:rPr lang="en-US" sz="1600" baseline="0" dirty="0" smtClean="0">
                <a:solidFill>
                  <a:srgbClr val="000000"/>
                </a:solidFill>
                <a:latin typeface="Arial" charset="0"/>
              </a:rPr>
              <a:t> help solve </a:t>
            </a:r>
            <a:r>
              <a:rPr lang="en-US" sz="1600" baseline="0" dirty="0" err="1" smtClean="0">
                <a:solidFill>
                  <a:srgbClr val="000000"/>
                </a:solidFill>
                <a:latin typeface="Arial" charset="0"/>
              </a:rPr>
              <a:t>this,openstack</a:t>
            </a:r>
            <a:r>
              <a:rPr lang="en-US" sz="1600" baseline="0" dirty="0" smtClean="0">
                <a:solidFill>
                  <a:srgbClr val="000000"/>
                </a:solidFill>
                <a:latin typeface="Arial" charset="0"/>
              </a:rPr>
              <a:t> is developing quantum which is a pluggable network as a service implementation. One of the plugins that we are focusing on is an implementation of open </a:t>
            </a:r>
            <a:r>
              <a:rPr lang="en-US" sz="1600" baseline="0" dirty="0" err="1" smtClean="0">
                <a:solidFill>
                  <a:srgbClr val="000000"/>
                </a:solidFill>
                <a:latin typeface="Arial" charset="0"/>
              </a:rPr>
              <a:t>vswitch</a:t>
            </a:r>
            <a:r>
              <a:rPr lang="en-US" sz="1600" baseline="0" dirty="0" smtClean="0">
                <a:solidFill>
                  <a:srgbClr val="000000"/>
                </a:solidFill>
                <a:latin typeface="Arial" charset="0"/>
              </a:rPr>
              <a:t> which uses the open flow protocol to help manage networks in a more programmatic way. </a:t>
            </a:r>
            <a:endParaRPr lang="en-US" sz="1600" dirty="0">
              <a:solidFill>
                <a:srgbClr val="000000"/>
              </a:solidFill>
              <a:latin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6619F5E-9230-E64F-AA01-05C18A6064A5}" type="slidenum">
              <a:rPr lang="en-US"/>
              <a:pPr/>
              <a:t>15</a:t>
            </a:fld>
            <a:endParaRPr lang="en-US"/>
          </a:p>
        </p:txBody>
      </p:sp>
      <p:sp>
        <p:nvSpPr>
          <p:cNvPr id="36865" name="Rectangle 1"/>
          <p:cNvSpPr>
            <a:spLocks noGrp="1" noRot="1" noChangeAspect="1" noChangeArrowheads="1"/>
          </p:cNvSpPr>
          <p:nvPr>
            <p:ph type="sldImg"/>
          </p:nvPr>
        </p:nvSpPr>
        <p:spPr>
          <a:ln/>
          <a:extLst>
            <a:ext uri="{FAA26D3D-D897-4be2-8F04-BA451C77F1D7}">
              <ma14:placeholderFlag xmlns:ma14="http://schemas.microsoft.com/office/mac/drawingml/2011/main" val="1"/>
            </a:ext>
          </a:extLst>
        </p:spPr>
      </p:sp>
      <p:sp>
        <p:nvSpPr>
          <p:cNvPr id="36866" name="Rectangle 2"/>
          <p:cNvSpPr>
            <a:spLocks noGrp="1" noChangeArrowheads="1"/>
          </p:cNvSpPr>
          <p:nvPr>
            <p:ph type="body" idx="1"/>
          </p:nvPr>
        </p:nvSpPr>
        <p:spPr/>
        <p:txBody>
          <a:bodyPr lIns="0" tIns="0" rIns="0" bIns="0"/>
          <a:lstStyle/>
          <a:p>
            <a:pPr>
              <a:lnSpc>
                <a:spcPct val="95000"/>
              </a:lnSpc>
              <a:spcBef>
                <a:spcPct val="0"/>
              </a:spcBef>
            </a:pPr>
            <a:r>
              <a:rPr lang="en-US" sz="1600" dirty="0" smtClean="0">
                <a:solidFill>
                  <a:srgbClr val="000000"/>
                </a:solidFill>
                <a:latin typeface="Arial" charset="0"/>
              </a:rPr>
              <a:t>OVS replaces the </a:t>
            </a:r>
            <a:r>
              <a:rPr lang="en-US" sz="1600" dirty="0" err="1" smtClean="0">
                <a:solidFill>
                  <a:srgbClr val="000000"/>
                </a:solidFill>
                <a:latin typeface="Arial" charset="0"/>
              </a:rPr>
              <a:t>linuxbridge</a:t>
            </a:r>
            <a:r>
              <a:rPr lang="en-US" sz="1600" dirty="0" smtClean="0">
                <a:solidFill>
                  <a:srgbClr val="000000"/>
                </a:solidFill>
                <a:latin typeface="Arial" charset="0"/>
              </a:rPr>
              <a:t> on the host machine that is normally used to connect a </a:t>
            </a:r>
            <a:r>
              <a:rPr lang="en-US" sz="1600" dirty="0" err="1" smtClean="0">
                <a:solidFill>
                  <a:srgbClr val="000000"/>
                </a:solidFill>
                <a:latin typeface="Arial" charset="0"/>
              </a:rPr>
              <a:t>vm</a:t>
            </a:r>
            <a:r>
              <a:rPr lang="en-US" sz="1600" dirty="0" smtClean="0">
                <a:solidFill>
                  <a:srgbClr val="000000"/>
                </a:solidFill>
                <a:latin typeface="Arial" charset="0"/>
              </a:rPr>
              <a:t> to a physical interface. Once we have replaced the bridge with</a:t>
            </a:r>
            <a:r>
              <a:rPr lang="en-US" sz="1600" baseline="0" dirty="0" smtClean="0">
                <a:solidFill>
                  <a:srgbClr val="000000"/>
                </a:solidFill>
                <a:latin typeface="Arial" charset="0"/>
              </a:rPr>
              <a:t> OVS </a:t>
            </a:r>
            <a:r>
              <a:rPr lang="en-US" sz="1600" dirty="0" smtClean="0">
                <a:solidFill>
                  <a:srgbClr val="000000"/>
                </a:solidFill>
                <a:latin typeface="Arial" charset="0"/>
              </a:rPr>
              <a:t>, we can then setup ports that we plug</a:t>
            </a:r>
            <a:r>
              <a:rPr lang="en-US" sz="1600" baseline="0" dirty="0" smtClean="0">
                <a:solidFill>
                  <a:srgbClr val="000000"/>
                </a:solidFill>
                <a:latin typeface="Arial" charset="0"/>
              </a:rPr>
              <a:t> the interfaces of the virtual machine into. These ports can then be configured with network protections, </a:t>
            </a:r>
            <a:r>
              <a:rPr lang="en-US" sz="1600" baseline="0" dirty="0" err="1" smtClean="0">
                <a:solidFill>
                  <a:srgbClr val="000000"/>
                </a:solidFill>
                <a:latin typeface="Arial" charset="0"/>
              </a:rPr>
              <a:t>qos</a:t>
            </a:r>
            <a:r>
              <a:rPr lang="en-US" sz="1600" baseline="0" dirty="0" smtClean="0">
                <a:solidFill>
                  <a:srgbClr val="000000"/>
                </a:solidFill>
                <a:latin typeface="Arial" charset="0"/>
              </a:rPr>
              <a:t> and many other configuration options.  To manage this configuration, quantum will talk to an agent running on Dom0, which will configure the </a:t>
            </a:r>
            <a:r>
              <a:rPr lang="en-US" sz="1600" baseline="0" dirty="0" err="1" smtClean="0">
                <a:solidFill>
                  <a:srgbClr val="000000"/>
                </a:solidFill>
                <a:latin typeface="Arial" charset="0"/>
              </a:rPr>
              <a:t>ovs</a:t>
            </a:r>
            <a:r>
              <a:rPr lang="en-US" sz="1600" baseline="0" dirty="0" smtClean="0">
                <a:solidFill>
                  <a:srgbClr val="000000"/>
                </a:solidFill>
                <a:latin typeface="Arial" charset="0"/>
              </a:rPr>
              <a:t> bridge and port appropriately. </a:t>
            </a:r>
          </a:p>
          <a:p>
            <a:pPr>
              <a:lnSpc>
                <a:spcPct val="95000"/>
              </a:lnSpc>
              <a:spcBef>
                <a:spcPct val="0"/>
              </a:spcBef>
            </a:pPr>
            <a:endParaRPr lang="en-US" sz="1600" dirty="0">
              <a:solidFill>
                <a:srgbClr val="000000"/>
              </a:solidFill>
              <a:latin typeface="Arial"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B047873-EEF3-C242-95B9-FEB19C8B7C05}" type="slidenum">
              <a:rPr lang="en-US"/>
              <a:pPr/>
              <a:t>16</a:t>
            </a:fld>
            <a:endParaRPr lang="en-US"/>
          </a:p>
        </p:txBody>
      </p:sp>
      <p:sp>
        <p:nvSpPr>
          <p:cNvPr id="34817" name="Rectangle 1"/>
          <p:cNvSpPr>
            <a:spLocks noGrp="1" noRot="1" noChangeAspect="1" noChangeArrowheads="1"/>
          </p:cNvSpPr>
          <p:nvPr>
            <p:ph type="sldImg"/>
          </p:nvPr>
        </p:nvSpPr>
        <p:spPr>
          <a:ln/>
          <a:extLst>
            <a:ext uri="{FAA26D3D-D897-4be2-8F04-BA451C77F1D7}">
              <ma14:placeholderFlag xmlns:ma14="http://schemas.microsoft.com/office/mac/drawingml/2011/main" val="1"/>
            </a:ext>
          </a:extLst>
        </p:spPr>
      </p:sp>
      <p:sp>
        <p:nvSpPr>
          <p:cNvPr id="34818" name="Rectangle 2"/>
          <p:cNvSpPr>
            <a:spLocks noGrp="1" noChangeArrowheads="1"/>
          </p:cNvSpPr>
          <p:nvPr>
            <p:ph type="body" idx="1"/>
          </p:nvPr>
        </p:nvSpPr>
        <p:spPr/>
        <p:txBody>
          <a:bodyPr lIns="0" tIns="0" rIns="0" bIns="0"/>
          <a:lstStyle/>
          <a:p>
            <a:pPr>
              <a:lnSpc>
                <a:spcPct val="95000"/>
              </a:lnSpc>
              <a:spcBef>
                <a:spcPct val="0"/>
              </a:spcBef>
            </a:pPr>
            <a:r>
              <a:rPr lang="en-US" sz="1600" dirty="0">
                <a:solidFill>
                  <a:srgbClr val="000000"/>
                </a:solidFill>
                <a:latin typeface="Arial" charset="0"/>
              </a:rPr>
              <a:t>This is an example of a cloud network configuration for a </a:t>
            </a:r>
            <a:r>
              <a:rPr lang="en-US" sz="1600" dirty="0" smtClean="0">
                <a:solidFill>
                  <a:srgbClr val="000000"/>
                </a:solidFill>
                <a:latin typeface="Arial" charset="0"/>
              </a:rPr>
              <a:t>region</a:t>
            </a:r>
            <a:r>
              <a:rPr lang="en-US" sz="1600" baseline="0" dirty="0" smtClean="0">
                <a:solidFill>
                  <a:srgbClr val="000000"/>
                </a:solidFill>
                <a:latin typeface="Arial" charset="0"/>
              </a:rPr>
              <a:t> at Rackspace. Each virtual machine gets an interface on a public network and a private network. Machines on the private network have access to internal tools and </a:t>
            </a:r>
            <a:r>
              <a:rPr lang="en-US" sz="1600" baseline="0" dirty="0" err="1" smtClean="0">
                <a:solidFill>
                  <a:srgbClr val="000000"/>
                </a:solidFill>
                <a:latin typeface="Arial" charset="0"/>
              </a:rPr>
              <a:t>appliactions</a:t>
            </a:r>
            <a:r>
              <a:rPr lang="en-US" sz="1600" baseline="0" dirty="0" smtClean="0">
                <a:solidFill>
                  <a:srgbClr val="000000"/>
                </a:solidFill>
                <a:latin typeface="Arial" charset="0"/>
              </a:rPr>
              <a:t> but they can all “see” each other.  This is a simple configuration that works for small deployments but isn’t very flexible. </a:t>
            </a:r>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B047873-EEF3-C242-95B9-FEB19C8B7C05}" type="slidenum">
              <a:rPr lang="en-US"/>
              <a:pPr/>
              <a:t>17</a:t>
            </a:fld>
            <a:endParaRPr lang="en-US"/>
          </a:p>
        </p:txBody>
      </p:sp>
      <p:sp>
        <p:nvSpPr>
          <p:cNvPr id="34817" name="Rectangle 1"/>
          <p:cNvSpPr>
            <a:spLocks noGrp="1" noRot="1" noChangeAspect="1" noChangeArrowheads="1"/>
          </p:cNvSpPr>
          <p:nvPr>
            <p:ph type="sldImg"/>
          </p:nvPr>
        </p:nvSpPr>
        <p:spPr>
          <a:ln/>
          <a:extLst>
            <a:ext uri="{FAA26D3D-D897-4be2-8F04-BA451C77F1D7}">
              <ma14:placeholderFlag xmlns:ma14="http://schemas.microsoft.com/office/mac/drawingml/2011/main" val="1"/>
            </a:ext>
          </a:extLst>
        </p:spPr>
      </p:sp>
      <p:sp>
        <p:nvSpPr>
          <p:cNvPr id="34818" name="Rectangle 2"/>
          <p:cNvSpPr>
            <a:spLocks noGrp="1" noChangeArrowheads="1"/>
          </p:cNvSpPr>
          <p:nvPr>
            <p:ph type="body" idx="1"/>
          </p:nvPr>
        </p:nvSpPr>
        <p:spPr/>
        <p:txBody>
          <a:bodyPr lIns="0" tIns="0" rIns="0" bIns="0"/>
          <a:lstStyle/>
          <a:p>
            <a:pPr>
              <a:lnSpc>
                <a:spcPct val="95000"/>
              </a:lnSpc>
              <a:spcBef>
                <a:spcPct val="0"/>
              </a:spcBef>
            </a:pPr>
            <a:r>
              <a:rPr lang="en-US" sz="1600" dirty="0" smtClean="0">
                <a:solidFill>
                  <a:srgbClr val="000000"/>
                </a:solidFill>
                <a:latin typeface="Arial" charset="0"/>
              </a:rPr>
              <a:t>IN this example, we’ve used Quantum to setup a private network</a:t>
            </a:r>
            <a:r>
              <a:rPr lang="en-US" sz="1600" baseline="0" dirty="0" smtClean="0">
                <a:solidFill>
                  <a:srgbClr val="000000"/>
                </a:solidFill>
                <a:latin typeface="Arial" charset="0"/>
              </a:rPr>
              <a:t> and attached 2 </a:t>
            </a:r>
            <a:r>
              <a:rPr lang="en-US" sz="1600" baseline="0" dirty="0" err="1" smtClean="0">
                <a:solidFill>
                  <a:srgbClr val="000000"/>
                </a:solidFill>
                <a:latin typeface="Arial" charset="0"/>
              </a:rPr>
              <a:t>vms</a:t>
            </a:r>
            <a:r>
              <a:rPr lang="en-US" sz="1600" baseline="0" dirty="0" smtClean="0">
                <a:solidFill>
                  <a:srgbClr val="000000"/>
                </a:solidFill>
                <a:latin typeface="Arial" charset="0"/>
              </a:rPr>
              <a:t> to it. The public and service networks work just the same as before.  The two VMs happen to sit on different hypervisors here, so the </a:t>
            </a:r>
            <a:r>
              <a:rPr lang="en-US" sz="1600" baseline="0" dirty="0" err="1" smtClean="0">
                <a:solidFill>
                  <a:srgbClr val="000000"/>
                </a:solidFill>
                <a:latin typeface="Arial" charset="0"/>
              </a:rPr>
              <a:t>ovs</a:t>
            </a:r>
            <a:r>
              <a:rPr lang="en-US" sz="1600" baseline="0" dirty="0" smtClean="0">
                <a:solidFill>
                  <a:srgbClr val="000000"/>
                </a:solidFill>
                <a:latin typeface="Arial" charset="0"/>
              </a:rPr>
              <a:t> create a </a:t>
            </a:r>
            <a:r>
              <a:rPr lang="en-US" sz="1600" baseline="0" dirty="0" err="1" smtClean="0">
                <a:solidFill>
                  <a:srgbClr val="000000"/>
                </a:solidFill>
                <a:latin typeface="Arial" charset="0"/>
              </a:rPr>
              <a:t>gre</a:t>
            </a:r>
            <a:r>
              <a:rPr lang="en-US" sz="1600" baseline="0" dirty="0" smtClean="0">
                <a:solidFill>
                  <a:srgbClr val="000000"/>
                </a:solidFill>
                <a:latin typeface="Arial" charset="0"/>
              </a:rPr>
              <a:t> tunnel between the two hosts and attaches the 2 ports to that network.  If we added a 3</a:t>
            </a:r>
            <a:r>
              <a:rPr lang="en-US" sz="1600" baseline="30000" dirty="0" smtClean="0">
                <a:solidFill>
                  <a:srgbClr val="000000"/>
                </a:solidFill>
                <a:latin typeface="Arial" charset="0"/>
              </a:rPr>
              <a:t>rd</a:t>
            </a:r>
            <a:r>
              <a:rPr lang="en-US" sz="1600" baseline="0" dirty="0" smtClean="0">
                <a:solidFill>
                  <a:srgbClr val="000000"/>
                </a:solidFill>
                <a:latin typeface="Arial" charset="0"/>
              </a:rPr>
              <a:t> </a:t>
            </a:r>
            <a:r>
              <a:rPr lang="en-US" sz="1600" baseline="0" dirty="0" err="1" smtClean="0">
                <a:solidFill>
                  <a:srgbClr val="000000"/>
                </a:solidFill>
                <a:latin typeface="Arial" charset="0"/>
              </a:rPr>
              <a:t>vm</a:t>
            </a:r>
            <a:r>
              <a:rPr lang="en-US" sz="1600" baseline="0" dirty="0" smtClean="0">
                <a:solidFill>
                  <a:srgbClr val="000000"/>
                </a:solidFill>
                <a:latin typeface="Arial" charset="0"/>
              </a:rPr>
              <a:t> to the configuration, the hosts would setup full mesh tunnels. </a:t>
            </a:r>
          </a:p>
          <a:p>
            <a:pPr>
              <a:lnSpc>
                <a:spcPct val="95000"/>
              </a:lnSpc>
              <a:spcBef>
                <a:spcPct val="0"/>
              </a:spcBef>
            </a:pPr>
            <a:r>
              <a:rPr lang="en-US" sz="1600" baseline="0" dirty="0" smtClean="0">
                <a:solidFill>
                  <a:srgbClr val="000000"/>
                </a:solidFill>
                <a:latin typeface="Arial" charset="0"/>
              </a:rPr>
              <a:t>----- Meeting Notes (7/24/11 21:48) -----</a:t>
            </a:r>
          </a:p>
          <a:p>
            <a:pPr>
              <a:lnSpc>
                <a:spcPct val="95000"/>
              </a:lnSpc>
              <a:spcBef>
                <a:spcPct val="0"/>
              </a:spcBef>
            </a:pPr>
            <a:r>
              <a:rPr lang="en-US" sz="1600" baseline="0" dirty="0" smtClean="0">
                <a:solidFill>
                  <a:srgbClr val="000000"/>
                </a:solidFill>
                <a:latin typeface="Arial" charset="0"/>
              </a:rPr>
              <a:t>make this clearer</a:t>
            </a:r>
          </a:p>
          <a:p>
            <a:pPr>
              <a:lnSpc>
                <a:spcPct val="95000"/>
              </a:lnSpc>
              <a:spcBef>
                <a:spcPct val="0"/>
              </a:spcBef>
            </a:pPr>
            <a:endParaRPr lang="en-US" sz="1600" baseline="0" dirty="0" smtClean="0">
              <a:solidFill>
                <a:srgbClr val="000000"/>
              </a:solidFill>
              <a:latin typeface="Arial" charset="0"/>
            </a:endParaRPr>
          </a:p>
          <a:p>
            <a:pPr>
              <a:lnSpc>
                <a:spcPct val="95000"/>
              </a:lnSpc>
              <a:spcBef>
                <a:spcPct val="0"/>
              </a:spcBef>
            </a:pPr>
            <a:r>
              <a:rPr lang="en-US" sz="1600" baseline="0" dirty="0" smtClean="0">
                <a:solidFill>
                  <a:srgbClr val="000000"/>
                </a:solidFill>
                <a:latin typeface="Arial" charset="0"/>
              </a:rPr>
              <a:t>describe the ability to have multiple networks, multiple interfaces </a:t>
            </a:r>
          </a:p>
          <a:p>
            <a:pPr>
              <a:lnSpc>
                <a:spcPct val="95000"/>
              </a:lnSpc>
              <a:spcBef>
                <a:spcPct val="0"/>
              </a:spcBef>
            </a:pPr>
            <a:r>
              <a:rPr lang="en-US" sz="1600" baseline="0" dirty="0" smtClean="0">
                <a:solidFill>
                  <a:srgbClr val="000000"/>
                </a:solidFill>
                <a:latin typeface="Arial" charset="0"/>
              </a:rPr>
              <a:t>----- Meeting Notes (7/24/11 23:09) -----</a:t>
            </a:r>
          </a:p>
          <a:p>
            <a:pPr>
              <a:lnSpc>
                <a:spcPct val="95000"/>
              </a:lnSpc>
              <a:spcBef>
                <a:spcPct val="0"/>
              </a:spcBef>
            </a:pPr>
            <a:r>
              <a:rPr lang="en-US" sz="1600" baseline="0" dirty="0" smtClean="0">
                <a:solidFill>
                  <a:srgbClr val="000000"/>
                </a:solidFill>
                <a:latin typeface="Arial" charset="0"/>
              </a:rPr>
              <a:t>full mesh network </a:t>
            </a:r>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743B6C5-030F-F343-94A2-67C221EDD0DF}" type="slidenum">
              <a:rPr lang="en-US"/>
              <a:pPr/>
              <a:t>18</a:t>
            </a:fld>
            <a:endParaRPr lang="en-US"/>
          </a:p>
        </p:txBody>
      </p:sp>
      <p:sp>
        <p:nvSpPr>
          <p:cNvPr id="38913" name="Rectangle 1"/>
          <p:cNvSpPr>
            <a:spLocks noGrp="1" noRot="1" noChangeAspect="1" noChangeArrowheads="1"/>
          </p:cNvSpPr>
          <p:nvPr>
            <p:ph type="sldImg"/>
          </p:nvPr>
        </p:nvSpPr>
        <p:spPr>
          <a:ln/>
          <a:extLst>
            <a:ext uri="{FAA26D3D-D897-4be2-8F04-BA451C77F1D7}">
              <ma14:placeholderFlag xmlns:ma14="http://schemas.microsoft.com/office/mac/drawingml/2011/main" val="1"/>
            </a:ext>
          </a:extLst>
        </p:spPr>
      </p:sp>
      <p:sp>
        <p:nvSpPr>
          <p:cNvPr id="38914" name="Rectangle 2"/>
          <p:cNvSpPr>
            <a:spLocks noGrp="1" noChangeArrowheads="1"/>
          </p:cNvSpPr>
          <p:nvPr>
            <p:ph type="body" idx="1"/>
          </p:nvPr>
        </p:nvSpPr>
        <p:spPr/>
        <p:txBody>
          <a:bodyPr lIns="0" tIns="0" rIns="0" bIns="0"/>
          <a:lstStyle/>
          <a:p>
            <a:pPr>
              <a:lnSpc>
                <a:spcPct val="95000"/>
              </a:lnSpc>
              <a:spcBef>
                <a:spcPct val="0"/>
              </a:spcBef>
            </a:pPr>
            <a:r>
              <a:rPr lang="en-US" sz="1600" dirty="0" smtClean="0">
                <a:solidFill>
                  <a:srgbClr val="000000"/>
                </a:solidFill>
                <a:latin typeface="Arial" charset="0"/>
              </a:rPr>
              <a:t>Because</a:t>
            </a:r>
            <a:r>
              <a:rPr lang="en-US" sz="1600" baseline="0" dirty="0" smtClean="0">
                <a:solidFill>
                  <a:srgbClr val="000000"/>
                </a:solidFill>
                <a:latin typeface="Arial" charset="0"/>
              </a:rPr>
              <a:t> OVS can be used to manage software switches in hypervisors as well as silicon switches, we can use OVS to connect networks on and off premise. This does require some additional hardware that is OVS aware. Here our OVS gateways route traffic that is destined to go off premise or to other Zones. </a:t>
            </a:r>
            <a:endParaRPr lang="en-US" dirty="0"/>
          </a:p>
          <a:p>
            <a:pPr>
              <a:lnSpc>
                <a:spcPct val="95000"/>
              </a:lnSpc>
              <a:spcBef>
                <a:spcPct val="0"/>
              </a:spcBef>
            </a:pPr>
            <a:endParaRPr lang="en-US" sz="1600" dirty="0">
              <a:solidFill>
                <a:srgbClr val="000000"/>
              </a:solidFill>
              <a:latin typeface="Arial"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B83B76C-FDCE-674D-842A-41C4241F06A3}" type="slidenum">
              <a:rPr lang="en-US"/>
              <a:pPr/>
              <a:t>19</a:t>
            </a:fld>
            <a:endParaRPr lang="en-US"/>
          </a:p>
        </p:txBody>
      </p:sp>
      <p:sp>
        <p:nvSpPr>
          <p:cNvPr id="16385" name="Rectangle 1"/>
          <p:cNvSpPr>
            <a:spLocks noGrp="1" noRot="1" noChangeAspect="1" noChangeArrowheads="1"/>
          </p:cNvSpPr>
          <p:nvPr>
            <p:ph type="sldImg"/>
          </p:nvPr>
        </p:nvSpPr>
        <p:spPr>
          <a:ln/>
          <a:extLst>
            <a:ext uri="{FAA26D3D-D897-4be2-8F04-BA451C77F1D7}">
              <ma14:placeholderFlag xmlns:ma14="http://schemas.microsoft.com/office/mac/drawingml/2011/main" val="1"/>
            </a:ext>
          </a:extLst>
        </p:spPr>
      </p:sp>
      <p:sp>
        <p:nvSpPr>
          <p:cNvPr id="16386" name="Rectangle 2"/>
          <p:cNvSpPr>
            <a:spLocks noGrp="1" noChangeArrowheads="1"/>
          </p:cNvSpPr>
          <p:nvPr>
            <p:ph type="body" idx="1"/>
          </p:nvPr>
        </p:nvSpPr>
        <p:spPr/>
        <p:txBody>
          <a:bodyPr lIns="0" tIns="0" rIns="0" bIns="0"/>
          <a:lstStyle/>
          <a:p>
            <a:pPr>
              <a:lnSpc>
                <a:spcPct val="95000"/>
              </a:lnSpc>
              <a:spcBef>
                <a:spcPct val="0"/>
              </a:spcBef>
            </a:pPr>
            <a:r>
              <a:rPr lang="en-US" sz="1600" dirty="0">
                <a:solidFill>
                  <a:srgbClr val="000000"/>
                </a:solidFill>
                <a:latin typeface="Arial" charset="0"/>
              </a:rPr>
              <a:t>[decide who presents - probably Ewan, 10 minutes]</a:t>
            </a:r>
            <a:endParaRPr lang="en-US" dirty="0"/>
          </a:p>
          <a:p>
            <a:pPr>
              <a:lnSpc>
                <a:spcPct val="95000"/>
              </a:lnSpc>
              <a:spcBef>
                <a:spcPct val="0"/>
              </a:spcBef>
            </a:pPr>
            <a:r>
              <a:rPr lang="en-US" sz="1600" dirty="0">
                <a:solidFill>
                  <a:srgbClr val="000000"/>
                </a:solidFill>
                <a:latin typeface="Arial" charset="0"/>
              </a:rPr>
              <a:t> </a:t>
            </a:r>
            <a:endParaRPr lang="en-US" dirty="0"/>
          </a:p>
          <a:p>
            <a:pPr>
              <a:lnSpc>
                <a:spcPct val="95000"/>
              </a:lnSpc>
              <a:spcBef>
                <a:spcPct val="0"/>
              </a:spcBef>
            </a:pPr>
            <a:r>
              <a:rPr lang="en-US" sz="1600" dirty="0">
                <a:solidFill>
                  <a:srgbClr val="000000"/>
                </a:solidFill>
                <a:latin typeface="Arial" charset="0"/>
              </a:rPr>
              <a:t>This slide will need to be expanded out.</a:t>
            </a:r>
            <a:endParaRPr lang="en-US" dirty="0"/>
          </a:p>
          <a:p>
            <a:pPr>
              <a:lnSpc>
                <a:spcPct val="95000"/>
              </a:lnSpc>
              <a:spcBef>
                <a:spcPct val="0"/>
              </a:spcBef>
            </a:pPr>
            <a:endParaRPr lang="en-US" sz="1600" dirty="0">
              <a:solidFill>
                <a:srgbClr val="000000"/>
              </a:solidFill>
              <a:latin typeface="Arial" charset="0"/>
            </a:endParaRPr>
          </a:p>
          <a:p>
            <a:pPr>
              <a:lnSpc>
                <a:spcPct val="95000"/>
              </a:lnSpc>
              <a:spcBef>
                <a:spcPct val="0"/>
              </a:spcBef>
            </a:pPr>
            <a:r>
              <a:rPr lang="en-US" sz="1600" dirty="0">
                <a:solidFill>
                  <a:srgbClr val="000000"/>
                </a:solidFill>
                <a:latin typeface="Arial" charset="0"/>
              </a:rPr>
              <a:t>The idea here is to use Ewan's demo [http://</a:t>
            </a:r>
            <a:r>
              <a:rPr lang="en-US" sz="1600" dirty="0" err="1">
                <a:solidFill>
                  <a:srgbClr val="000000"/>
                </a:solidFill>
                <a:latin typeface="Arial" charset="0"/>
              </a:rPr>
              <a:t>www.citrix.com</a:t>
            </a:r>
            <a:r>
              <a:rPr lang="en-US" sz="1600" dirty="0">
                <a:solidFill>
                  <a:srgbClr val="000000"/>
                </a:solidFill>
                <a:latin typeface="Arial" charset="0"/>
              </a:rPr>
              <a:t>/</a:t>
            </a:r>
            <a:r>
              <a:rPr lang="en-US" sz="1600" dirty="0" err="1">
                <a:solidFill>
                  <a:srgbClr val="000000"/>
                </a:solidFill>
                <a:latin typeface="Arial" charset="0"/>
              </a:rPr>
              <a:t>tv</a:t>
            </a:r>
            <a:r>
              <a:rPr lang="en-US" sz="1600" dirty="0">
                <a:solidFill>
                  <a:srgbClr val="000000"/>
                </a:solidFill>
                <a:latin typeface="Arial" charset="0"/>
              </a:rPr>
              <a:t>/#videos/3837] (or a newer version) to demonstrate what has been done and use the demo to provide hooks into concrete work/collaboration that has been done (even if in its early stages)</a:t>
            </a:r>
            <a:endParaRPr lang="en-US" dirty="0"/>
          </a:p>
          <a:p>
            <a:pPr>
              <a:lnSpc>
                <a:spcPct val="95000"/>
              </a:lnSpc>
              <a:spcBef>
                <a:spcPct val="0"/>
              </a:spcBef>
            </a:pPr>
            <a:r>
              <a:rPr lang="en-US" sz="1600" dirty="0">
                <a:solidFill>
                  <a:srgbClr val="000000"/>
                </a:solidFill>
                <a:latin typeface="Arial" charset="0"/>
              </a:rPr>
              <a:t>[Lars] As I have not been involved I need to rely on Ewan whether this is feasible</a:t>
            </a:r>
            <a:endParaRPr lang="en-US" dirty="0"/>
          </a:p>
          <a:p>
            <a:pPr>
              <a:lnSpc>
                <a:spcPct val="95000"/>
              </a:lnSpc>
              <a:spcBef>
                <a:spcPct val="0"/>
              </a:spcBef>
            </a:pPr>
            <a:r>
              <a:rPr lang="en-US" sz="1600" dirty="0">
                <a:solidFill>
                  <a:srgbClr val="000000"/>
                </a:solidFill>
                <a:latin typeface="Arial" charset="0"/>
              </a:rPr>
              <a:t>Maybe we also have enough to show that the same progress would not have been possible outside of open source</a:t>
            </a:r>
            <a:endParaRPr lang="en-US" dirty="0"/>
          </a:p>
          <a:p>
            <a:pPr>
              <a:lnSpc>
                <a:spcPct val="95000"/>
              </a:lnSpc>
              <a:spcBef>
                <a:spcPct val="0"/>
              </a:spcBef>
            </a:pPr>
            <a:r>
              <a:rPr lang="en-US" sz="1600" dirty="0">
                <a:solidFill>
                  <a:srgbClr val="000000"/>
                </a:solidFill>
                <a:latin typeface="Arial" charset="0"/>
              </a:rPr>
              <a:t> </a:t>
            </a:r>
            <a:endParaRPr lang="en-US" dirty="0"/>
          </a:p>
          <a:p>
            <a:pPr>
              <a:lnSpc>
                <a:spcPct val="95000"/>
              </a:lnSpc>
              <a:spcBef>
                <a:spcPct val="0"/>
              </a:spcBef>
            </a:pPr>
            <a:r>
              <a:rPr lang="en-US" sz="1600" dirty="0">
                <a:solidFill>
                  <a:srgbClr val="000000"/>
                </a:solidFill>
                <a:latin typeface="Arial" charset="0"/>
              </a:rPr>
              <a:t>If we can cover this, we would cover "If the cloud computing community can</a:t>
            </a:r>
            <a:r>
              <a:rPr lang="ja-JP" altLang="en-US" sz="1600" dirty="0">
                <a:solidFill>
                  <a:srgbClr val="000000"/>
                </a:solidFill>
                <a:latin typeface="Arial"/>
              </a:rPr>
              <a:t>’</a:t>
            </a:r>
            <a:r>
              <a:rPr lang="en-US" sz="1600" dirty="0">
                <a:solidFill>
                  <a:srgbClr val="000000"/>
                </a:solidFill>
                <a:latin typeface="Arial" charset="0"/>
              </a:rPr>
              <a:t>t even agree on disk image formats, how do we expect that we can inter-operate at the operational management level? In this session, we take a closer look at how an open source and open standards approach to cloud mobility is not only important, but show why we believe it to be a necessary requirement."</a:t>
            </a:r>
            <a:endParaRPr lang="en-US" dirty="0"/>
          </a:p>
          <a:p>
            <a:pPr>
              <a:lnSpc>
                <a:spcPct val="95000"/>
              </a:lnSpc>
              <a:spcBef>
                <a:spcPct val="0"/>
              </a:spcBef>
            </a:pPr>
            <a:endParaRPr lang="en-US" sz="1600" dirty="0">
              <a:solidFill>
                <a:srgbClr val="000000"/>
              </a:solidFill>
              <a:latin typeface="Arial" charset="0"/>
            </a:endParaRPr>
          </a:p>
          <a:p>
            <a:pPr>
              <a:lnSpc>
                <a:spcPct val="95000"/>
              </a:lnSpc>
              <a:spcBef>
                <a:spcPct val="0"/>
              </a:spcBef>
            </a:pPr>
            <a:r>
              <a:rPr lang="en-US" sz="1600" dirty="0">
                <a:solidFill>
                  <a:srgbClr val="000000"/>
                </a:solidFill>
                <a:latin typeface="Arial" charset="0"/>
              </a:rPr>
              <a:t>And also covers "A case study based on OpenStack and the </a:t>
            </a:r>
            <a:r>
              <a:rPr lang="en-US" sz="1600" dirty="0" err="1">
                <a:solidFill>
                  <a:srgbClr val="000000"/>
                </a:solidFill>
                <a:latin typeface="Arial" charset="0"/>
              </a:rPr>
              <a:t>Xen</a:t>
            </a:r>
            <a:r>
              <a:rPr lang="en-US" sz="1600" dirty="0">
                <a:solidFill>
                  <a:srgbClr val="000000"/>
                </a:solidFill>
                <a:latin typeface="Arial" charset="0"/>
              </a:rPr>
              <a:t> Cloud Platform (XCP) is presented. We include some of the challenges we have faced, ..."</a:t>
            </a:r>
            <a:endParaRPr lang="en-US" dirty="0"/>
          </a:p>
          <a:p>
            <a:pPr>
              <a:lnSpc>
                <a:spcPct val="95000"/>
              </a:lnSpc>
              <a:spcBef>
                <a:spcPct val="0"/>
              </a:spcBef>
            </a:pPr>
            <a:r>
              <a:rPr lang="en-US" sz="1600" dirty="0">
                <a:solidFill>
                  <a:srgbClr val="000000"/>
                </a:solidFill>
                <a:latin typeface="Arial" charset="0"/>
              </a:rPr>
              <a:t> </a:t>
            </a:r>
            <a:endParaRPr lang="en-US" dirty="0"/>
          </a:p>
          <a:p>
            <a:pPr>
              <a:lnSpc>
                <a:spcPct val="95000"/>
              </a:lnSpc>
              <a:spcBef>
                <a:spcPct val="0"/>
              </a:spcBef>
            </a:pPr>
            <a:r>
              <a:rPr lang="en-US" sz="1600" dirty="0">
                <a:solidFill>
                  <a:srgbClr val="000000"/>
                </a:solidFill>
                <a:latin typeface="Arial" charset="0"/>
              </a:rPr>
              <a:t>some solutions and will explore future challenges with possible solutions. In particular, we explore solutions such as a VM container format that enables transport of VM images between cloud installations.</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EA2035B-6216-9F41-8B45-51534F0126A4}" type="slidenum">
              <a:rPr lang="en-US"/>
              <a:pPr/>
              <a:t>20</a:t>
            </a:fld>
            <a:endParaRPr lang="en-US"/>
          </a:p>
        </p:txBody>
      </p:sp>
      <p:sp>
        <p:nvSpPr>
          <p:cNvPr id="40961" name="Rectangle 1"/>
          <p:cNvSpPr>
            <a:spLocks noGrp="1" noRot="1" noChangeAspect="1" noChangeArrowheads="1"/>
          </p:cNvSpPr>
          <p:nvPr>
            <p:ph type="sldImg"/>
          </p:nvPr>
        </p:nvSpPr>
        <p:spPr>
          <a:ln/>
          <a:extLst>
            <a:ext uri="{FAA26D3D-D897-4be2-8F04-BA451C77F1D7}">
              <ma14:placeholderFlag xmlns:ma14="http://schemas.microsoft.com/office/mac/drawingml/2011/main" val="1"/>
            </a:ext>
          </a:extLst>
        </p:spPr>
      </p:sp>
      <p:sp>
        <p:nvSpPr>
          <p:cNvPr id="40962" name="Rectangle 2"/>
          <p:cNvSpPr>
            <a:spLocks noGrp="1" noChangeArrowheads="1"/>
          </p:cNvSpPr>
          <p:nvPr>
            <p:ph type="body" idx="1"/>
          </p:nvPr>
        </p:nvSpPr>
        <p:spPr/>
        <p:txBody>
          <a:bodyPr lIns="0" tIns="0" rIns="0" bIns="0"/>
          <a:lstStyle/>
          <a:p>
            <a:pPr>
              <a:lnSpc>
                <a:spcPct val="95000"/>
              </a:lnSpc>
              <a:spcBef>
                <a:spcPct val="0"/>
              </a:spcBef>
            </a:pPr>
            <a:r>
              <a:rPr lang="en-US" sz="1600" dirty="0">
                <a:solidFill>
                  <a:srgbClr val="000000"/>
                </a:solidFill>
                <a:latin typeface="Arial" charset="0"/>
              </a:rPr>
              <a:t>[decide who presents, but probably Open </a:t>
            </a:r>
            <a:r>
              <a:rPr lang="en-US" sz="1600" dirty="0" err="1">
                <a:solidFill>
                  <a:srgbClr val="000000"/>
                </a:solidFill>
                <a:latin typeface="Arial" charset="0"/>
              </a:rPr>
              <a:t>vSwitch</a:t>
            </a:r>
            <a:r>
              <a:rPr lang="en-US" sz="1600" dirty="0">
                <a:solidFill>
                  <a:srgbClr val="000000"/>
                </a:solidFill>
                <a:latin typeface="Arial" charset="0"/>
              </a:rPr>
              <a:t> may be Ewan,  </a:t>
            </a:r>
            <a:r>
              <a:rPr lang="en-US" sz="1600" dirty="0" err="1">
                <a:solidFill>
                  <a:srgbClr val="000000"/>
                </a:solidFill>
                <a:latin typeface="Arial" charset="0"/>
              </a:rPr>
              <a:t>wheras</a:t>
            </a:r>
            <a:r>
              <a:rPr lang="en-US" sz="1600" dirty="0">
                <a:solidFill>
                  <a:srgbClr val="000000"/>
                </a:solidFill>
                <a:latin typeface="Arial" charset="0"/>
              </a:rPr>
              <a:t> </a:t>
            </a:r>
            <a:endParaRPr lang="en-US" dirty="0"/>
          </a:p>
          <a:p>
            <a:pPr>
              <a:lnSpc>
                <a:spcPct val="95000"/>
              </a:lnSpc>
              <a:spcBef>
                <a:spcPct val="0"/>
              </a:spcBef>
            </a:pPr>
            <a:r>
              <a:rPr lang="en-US" sz="1600" dirty="0">
                <a:solidFill>
                  <a:srgbClr val="000000"/>
                </a:solidFill>
                <a:latin typeface="Arial" charset="0"/>
              </a:rPr>
              <a:t> </a:t>
            </a:r>
            <a:endParaRPr lang="en-US" dirty="0"/>
          </a:p>
          <a:p>
            <a:pPr>
              <a:lnSpc>
                <a:spcPct val="95000"/>
              </a:lnSpc>
              <a:spcBef>
                <a:spcPct val="0"/>
              </a:spcBef>
            </a:pPr>
            <a:r>
              <a:rPr lang="en-US" sz="1600" dirty="0">
                <a:solidFill>
                  <a:srgbClr val="000000"/>
                </a:solidFill>
                <a:latin typeface="Arial" charset="0"/>
              </a:rPr>
              <a:t>Paul felt the two big issues at the moment are: hybrid networking and hybrid file formats. This would give us an opportunity to talk about...</a:t>
            </a:r>
            <a:endParaRPr lang="en-US" dirty="0"/>
          </a:p>
          <a:p>
            <a:pPr>
              <a:lnSpc>
                <a:spcPct val="95000"/>
              </a:lnSpc>
              <a:spcBef>
                <a:spcPct val="0"/>
              </a:spcBef>
            </a:pPr>
            <a:r>
              <a:rPr lang="en-US" sz="1600" dirty="0">
                <a:solidFill>
                  <a:srgbClr val="000000"/>
                </a:solidFill>
                <a:latin typeface="Arial" charset="0"/>
              </a:rPr>
              <a:t>Briefly introduce the hybrid networking problem and why it is relevant</a:t>
            </a:r>
            <a:endParaRPr lang="en-US" dirty="0"/>
          </a:p>
          <a:p>
            <a:pPr>
              <a:lnSpc>
                <a:spcPct val="95000"/>
              </a:lnSpc>
              <a:spcBef>
                <a:spcPct val="0"/>
              </a:spcBef>
            </a:pPr>
            <a:r>
              <a:rPr lang="en-US" sz="1600" dirty="0">
                <a:solidFill>
                  <a:srgbClr val="000000"/>
                </a:solidFill>
                <a:latin typeface="Arial" charset="0"/>
              </a:rPr>
              <a:t>open </a:t>
            </a:r>
            <a:r>
              <a:rPr lang="en-US" sz="1600" dirty="0" err="1">
                <a:solidFill>
                  <a:srgbClr val="000000"/>
                </a:solidFill>
                <a:latin typeface="Arial" charset="0"/>
              </a:rPr>
              <a:t>vSwitch</a:t>
            </a:r>
            <a:r>
              <a:rPr lang="en-US" sz="1600" dirty="0">
                <a:solidFill>
                  <a:srgbClr val="000000"/>
                </a:solidFill>
                <a:latin typeface="Arial" charset="0"/>
              </a:rPr>
              <a:t> which is not yet in production (for OpenStack),  but part of XenServer/XCP and how it solves/contributes to solving hybrid networking. Look into how this works.</a:t>
            </a:r>
            <a:endParaRPr lang="en-US" dirty="0"/>
          </a:p>
          <a:p>
            <a:pPr>
              <a:lnSpc>
                <a:spcPct val="95000"/>
              </a:lnSpc>
              <a:spcBef>
                <a:spcPct val="0"/>
              </a:spcBef>
            </a:pPr>
            <a:r>
              <a:rPr lang="en-US" sz="1600" dirty="0">
                <a:solidFill>
                  <a:srgbClr val="000000"/>
                </a:solidFill>
                <a:latin typeface="Arial" charset="0"/>
              </a:rPr>
              <a:t>   </a:t>
            </a:r>
            <a:endParaRPr lang="en-US" dirty="0"/>
          </a:p>
          <a:p>
            <a:pPr>
              <a:lnSpc>
                <a:spcPct val="95000"/>
              </a:lnSpc>
              <a:spcBef>
                <a:spcPct val="0"/>
              </a:spcBef>
            </a:pPr>
            <a:r>
              <a:rPr lang="en-US" sz="1600" dirty="0">
                <a:solidFill>
                  <a:srgbClr val="000000"/>
                </a:solidFill>
                <a:latin typeface="Arial" charset="0"/>
              </a:rPr>
              <a:t>Covers "A case study based on OpenStack and the </a:t>
            </a:r>
            <a:r>
              <a:rPr lang="en-US" sz="1600" dirty="0" err="1">
                <a:solidFill>
                  <a:srgbClr val="000000"/>
                </a:solidFill>
                <a:latin typeface="Arial" charset="0"/>
              </a:rPr>
              <a:t>Xen</a:t>
            </a:r>
            <a:r>
              <a:rPr lang="en-US" sz="1600" dirty="0">
                <a:solidFill>
                  <a:srgbClr val="000000"/>
                </a:solidFill>
                <a:latin typeface="Arial" charset="0"/>
              </a:rPr>
              <a:t> Cloud Platform (XCP) is presented. We include some of the challenges we have faced, some solutions and will explore future challenges with possible solutions. In particular, we explore solutions such as a VM container format that enables transport of VM images between cloud installations."</a:t>
            </a:r>
            <a:endParaRPr lang="en-US" dirty="0"/>
          </a:p>
          <a:p>
            <a:pPr>
              <a:lnSpc>
                <a:spcPct val="95000"/>
              </a:lnSpc>
              <a:spcBef>
                <a:spcPct val="0"/>
              </a:spcBef>
            </a:pPr>
            <a:endParaRPr lang="en-US" sz="1600" dirty="0">
              <a:solidFill>
                <a:srgbClr val="000000"/>
              </a:solidFill>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35A972E-B809-AF42-A8AF-D9DD5F363C31}" type="slidenum">
              <a:rPr lang="en-US"/>
              <a:pPr/>
              <a:t>2</a:t>
            </a:fld>
            <a:endParaRPr lang="en-US"/>
          </a:p>
        </p:txBody>
      </p:sp>
      <p:sp>
        <p:nvSpPr>
          <p:cNvPr id="6145" name="Rectangle 1"/>
          <p:cNvSpPr>
            <a:spLocks noGrp="1" noRot="1" noChangeAspect="1" noChangeArrowheads="1"/>
          </p:cNvSpPr>
          <p:nvPr>
            <p:ph type="sldImg"/>
          </p:nvPr>
        </p:nvSpPr>
        <p:spPr>
          <a:ln/>
          <a:extLst>
            <a:ext uri="{FAA26D3D-D897-4be2-8F04-BA451C77F1D7}">
              <ma14:placeholderFlag xmlns:ma14="http://schemas.microsoft.com/office/mac/drawingml/2011/main" val="1"/>
            </a:ext>
          </a:extLst>
        </p:spPr>
      </p:sp>
      <p:sp>
        <p:nvSpPr>
          <p:cNvPr id="6146" name="Rectangle 2"/>
          <p:cNvSpPr>
            <a:spLocks noGrp="1" noChangeArrowheads="1"/>
          </p:cNvSpPr>
          <p:nvPr>
            <p:ph type="body" idx="1"/>
          </p:nvPr>
        </p:nvSpPr>
        <p:spPr/>
        <p:txBody>
          <a:bodyPr lIns="0" tIns="0" rIns="0" bIns="0"/>
          <a:lstStyle/>
          <a:p>
            <a:pPr>
              <a:lnSpc>
                <a:spcPct val="95000"/>
              </a:lnSpc>
              <a:spcBef>
                <a:spcPct val="0"/>
              </a:spcBef>
            </a:pPr>
            <a:r>
              <a:rPr lang="en-US" sz="1600" dirty="0" smtClean="0">
                <a:solidFill>
                  <a:srgbClr val="000000"/>
                </a:solidFill>
                <a:latin typeface="Arial" charset="0"/>
              </a:rPr>
              <a:t>Hi</a:t>
            </a:r>
            <a:r>
              <a:rPr lang="en-US" sz="1600" dirty="0">
                <a:solidFill>
                  <a:srgbClr val="000000"/>
                </a:solidFill>
                <a:latin typeface="Arial" charset="0"/>
              </a:rPr>
              <a:t>, I'm Ewan Mellor and ...</a:t>
            </a:r>
            <a:endParaRPr lang="en-US" dirty="0"/>
          </a:p>
          <a:p>
            <a:pPr>
              <a:lnSpc>
                <a:spcPct val="95000"/>
              </a:lnSpc>
              <a:spcBef>
                <a:spcPct val="0"/>
              </a:spcBef>
            </a:pPr>
            <a:endParaRPr lang="en-US" sz="1600" dirty="0">
              <a:solidFill>
                <a:srgbClr val="000000"/>
              </a:solidFill>
              <a:latin typeface="Arial" charset="0"/>
            </a:endParaRPr>
          </a:p>
          <a:p>
            <a:pPr>
              <a:lnSpc>
                <a:spcPct val="95000"/>
              </a:lnSpc>
              <a:spcBef>
                <a:spcPct val="0"/>
              </a:spcBef>
            </a:pPr>
            <a:endParaRPr lang="en-US" sz="1600" dirty="0">
              <a:solidFill>
                <a:srgbClr val="000000"/>
              </a:solidFill>
              <a:latin typeface="Arial" charset="0"/>
            </a:endParaRPr>
          </a:p>
          <a:p>
            <a:pPr>
              <a:lnSpc>
                <a:spcPct val="95000"/>
              </a:lnSpc>
              <a:spcBef>
                <a:spcPct val="0"/>
              </a:spcBef>
            </a:pPr>
            <a:endParaRPr lang="en-US" sz="1600" dirty="0">
              <a:solidFill>
                <a:srgbClr val="000000"/>
              </a:solidFill>
              <a:latin typeface="Arial" charset="0"/>
            </a:endParaRPr>
          </a:p>
          <a:p>
            <a:pPr>
              <a:lnSpc>
                <a:spcPct val="95000"/>
              </a:lnSpc>
              <a:spcBef>
                <a:spcPct val="0"/>
              </a:spcBef>
            </a:pPr>
            <a:r>
              <a:rPr lang="en-US" sz="1600" dirty="0">
                <a:solidFill>
                  <a:srgbClr val="000000"/>
                </a:solidFill>
                <a:latin typeface="Arial" charset="0"/>
              </a:rPr>
              <a:t>Hi I'm Paul Voccio and ...</a:t>
            </a:r>
          </a:p>
          <a:p>
            <a:pPr>
              <a:lnSpc>
                <a:spcPct val="95000"/>
              </a:lnSpc>
              <a:spcBef>
                <a:spcPct val="0"/>
              </a:spcBef>
            </a:pPr>
            <a:r>
              <a:rPr lang="en-US" sz="1600" dirty="0">
                <a:solidFill>
                  <a:srgbClr val="000000"/>
                </a:solidFill>
                <a:latin typeface="Arial" charset="0"/>
              </a:rPr>
              <a:t>----- Meeting Notes (7/24/11 18:58) -----</a:t>
            </a:r>
          </a:p>
          <a:p>
            <a:pPr>
              <a:lnSpc>
                <a:spcPct val="95000"/>
              </a:lnSpc>
              <a:spcBef>
                <a:spcPct val="0"/>
              </a:spcBef>
            </a:pPr>
            <a:r>
              <a:rPr lang="en-US" sz="1600" dirty="0">
                <a:solidFill>
                  <a:srgbClr val="000000"/>
                </a:solidFill>
                <a:latin typeface="Arial" charset="0"/>
              </a:rPr>
              <a:t>  </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211199E-A976-AA4F-A6C3-DF80293D3A28}" type="slidenum">
              <a:rPr lang="en-US"/>
              <a:pPr/>
              <a:t>21</a:t>
            </a:fld>
            <a:endParaRPr lang="en-US"/>
          </a:p>
        </p:txBody>
      </p:sp>
      <p:sp>
        <p:nvSpPr>
          <p:cNvPr id="43009" name="Rectangle 1"/>
          <p:cNvSpPr>
            <a:spLocks noGrp="1" noRot="1" noChangeAspect="1" noChangeArrowheads="1"/>
          </p:cNvSpPr>
          <p:nvPr>
            <p:ph type="sldImg"/>
          </p:nvPr>
        </p:nvSpPr>
        <p:spPr>
          <a:ln/>
          <a:extLst>
            <a:ext uri="{FAA26D3D-D897-4be2-8F04-BA451C77F1D7}">
              <ma14:placeholderFlag xmlns:ma14="http://schemas.microsoft.com/office/mac/drawingml/2011/main" val="1"/>
            </a:ext>
          </a:extLst>
        </p:spPr>
      </p:sp>
      <p:sp>
        <p:nvSpPr>
          <p:cNvPr id="43010" name="Rectangle 2"/>
          <p:cNvSpPr>
            <a:spLocks noGrp="1" noChangeArrowheads="1"/>
          </p:cNvSpPr>
          <p:nvPr>
            <p:ph type="body" idx="1"/>
          </p:nvPr>
        </p:nvSpPr>
        <p:spPr/>
        <p:txBody>
          <a:bodyPr lIns="0" tIns="0" rIns="0" bIns="0"/>
          <a:lstStyle/>
          <a:p>
            <a:pPr>
              <a:lnSpc>
                <a:spcPct val="95000"/>
              </a:lnSpc>
              <a:spcBef>
                <a:spcPct val="0"/>
              </a:spcBef>
            </a:pPr>
            <a:r>
              <a:rPr lang="en-US" sz="1600">
                <a:solidFill>
                  <a:srgbClr val="000000"/>
                </a:solidFill>
                <a:latin typeface="Arial" charset="0"/>
              </a:rPr>
              <a:t>[decide who presents. To make this fair, I would say that whoever presents the intro does not do the conclusion]</a:t>
            </a:r>
            <a:endParaRPr lang="en-US"/>
          </a:p>
          <a:p>
            <a:pPr>
              <a:lnSpc>
                <a:spcPct val="95000"/>
              </a:lnSpc>
              <a:spcBef>
                <a:spcPct val="0"/>
              </a:spcBef>
            </a:pPr>
            <a:r>
              <a:rPr lang="en-US" sz="1600">
                <a:solidFill>
                  <a:srgbClr val="000000"/>
                </a:solidFill>
                <a:latin typeface="Arial" charset="0"/>
              </a:rPr>
              <a:t> </a:t>
            </a:r>
            <a:endParaRPr lang="en-US"/>
          </a:p>
          <a:p>
            <a:pPr>
              <a:lnSpc>
                <a:spcPct val="95000"/>
              </a:lnSpc>
              <a:spcBef>
                <a:spcPct val="0"/>
              </a:spcBef>
            </a:pPr>
            <a:r>
              <a:rPr lang="en-US" sz="1600">
                <a:solidFill>
                  <a:srgbClr val="000000"/>
                </a:solidFill>
                <a:latin typeface="Arial" charset="0"/>
              </a:rPr>
              <a:t>This slide will need to be expanded some</a:t>
            </a:r>
            <a:endParaRPr lang="en-US"/>
          </a:p>
          <a:p>
            <a:pPr>
              <a:lnSpc>
                <a:spcPct val="95000"/>
              </a:lnSpc>
              <a:spcBef>
                <a:spcPct val="0"/>
              </a:spcBef>
            </a:pPr>
            <a:endParaRPr lang="en-US" sz="1600">
              <a:solidFill>
                <a:srgbClr val="000000"/>
              </a:solidFill>
              <a:latin typeface="Arial" charset="0"/>
            </a:endParaRPr>
          </a:p>
          <a:p>
            <a:pPr>
              <a:lnSpc>
                <a:spcPct val="95000"/>
              </a:lnSpc>
              <a:spcBef>
                <a:spcPct val="0"/>
              </a:spcBef>
            </a:pPr>
            <a:r>
              <a:rPr lang="en-US" sz="1600">
                <a:solidFill>
                  <a:srgbClr val="000000"/>
                </a:solidFill>
                <a:latin typeface="Arial" charset="0"/>
              </a:rPr>
              <a:t> Conclusion:</a:t>
            </a:r>
            <a:endParaRPr lang="en-US"/>
          </a:p>
          <a:p>
            <a:pPr>
              <a:lnSpc>
                <a:spcPct val="95000"/>
              </a:lnSpc>
              <a:spcBef>
                <a:spcPct val="0"/>
              </a:spcBef>
            </a:pPr>
            <a:r>
              <a:rPr lang="en-US" sz="1600">
                <a:solidFill>
                  <a:srgbClr val="000000"/>
                </a:solidFill>
                <a:latin typeface="Arial" charset="0"/>
              </a:rPr>
              <a:t>It is probably worth saying a bit about the momentum behind openstack and cover where openstack could go in the context of hybrid cloud mobility</a:t>
            </a:r>
            <a:endParaRPr lang="en-US"/>
          </a:p>
          <a:p>
            <a:pPr>
              <a:lnSpc>
                <a:spcPct val="95000"/>
              </a:lnSpc>
              <a:spcBef>
                <a:spcPct val="0"/>
              </a:spcBef>
            </a:pPr>
            <a:r>
              <a:rPr lang="en-US" sz="1600">
                <a:solidFill>
                  <a:srgbClr val="000000"/>
                </a:solidFill>
                <a:latin typeface="Arial" charset="0"/>
              </a:rPr>
              <a:t>We should re-iterate that these big challenges can only be solved collaboratively and that open source is the way to solve these</a:t>
            </a:r>
            <a:endParaRPr lang="en-US"/>
          </a:p>
          <a:p>
            <a:pPr>
              <a:lnSpc>
                <a:spcPct val="95000"/>
              </a:lnSpc>
              <a:spcBef>
                <a:spcPct val="0"/>
              </a:spcBef>
            </a:pPr>
            <a:endParaRPr lang="en-US" sz="1600">
              <a:solidFill>
                <a:srgbClr val="000000"/>
              </a:solidFill>
              <a:latin typeface="Arial" charset="0"/>
            </a:endParaRPr>
          </a:p>
          <a:p>
            <a:pPr>
              <a:lnSpc>
                <a:spcPct val="95000"/>
              </a:lnSpc>
              <a:spcBef>
                <a:spcPct val="0"/>
              </a:spcBef>
            </a:pPr>
            <a:r>
              <a:rPr lang="en-US" sz="1600">
                <a:solidFill>
                  <a:srgbClr val="000000"/>
                </a:solidFill>
                <a:latin typeface="Arial" charset="0"/>
              </a:rPr>
              <a:t>XCP/Citrix XenServer ecosystem - support both in open source and commercially </a:t>
            </a:r>
            <a:endParaRPr lang="en-US"/>
          </a:p>
          <a:p>
            <a:pPr>
              <a:lnSpc>
                <a:spcPct val="95000"/>
              </a:lnSpc>
              <a:spcBef>
                <a:spcPct val="0"/>
              </a:spcBef>
            </a:pPr>
            <a:r>
              <a:rPr lang="en-US" sz="1600">
                <a:solidFill>
                  <a:srgbClr val="000000"/>
                </a:solidFill>
                <a:latin typeface="Arial" charset="0"/>
              </a:rPr>
              <a:t> </a:t>
            </a:r>
            <a:endParaRPr lang="en-US"/>
          </a:p>
          <a:p>
            <a:pPr>
              <a:lnSpc>
                <a:spcPct val="95000"/>
              </a:lnSpc>
              <a:spcBef>
                <a:spcPct val="0"/>
              </a:spcBef>
            </a:pPr>
            <a:r>
              <a:rPr lang="en-US" sz="1600">
                <a:solidFill>
                  <a:srgbClr val="000000"/>
                </a:solidFill>
                <a:latin typeface="Arial" charset="0"/>
              </a:rPr>
              <a:t>Links and pointers:</a:t>
            </a:r>
            <a:endParaRPr lang="en-US"/>
          </a:p>
          <a:p>
            <a:pPr>
              <a:lnSpc>
                <a:spcPct val="95000"/>
              </a:lnSpc>
              <a:spcBef>
                <a:spcPct val="0"/>
              </a:spcBef>
            </a:pPr>
            <a:r>
              <a:rPr lang="en-US" sz="1600">
                <a:solidFill>
                  <a:srgbClr val="000000"/>
                </a:solidFill>
                <a:latin typeface="Arial" charset="0"/>
              </a:rPr>
              <a:t>show how one can get involved in OpenStack and XCP</a:t>
            </a:r>
            <a:endParaRPr lang="en-US"/>
          </a:p>
          <a:p>
            <a:pPr>
              <a:lnSpc>
                <a:spcPct val="95000"/>
              </a:lnSpc>
              <a:spcBef>
                <a:spcPct val="0"/>
              </a:spcBef>
            </a:pPr>
            <a:r>
              <a:rPr lang="en-US" sz="1600">
                <a:solidFill>
                  <a:srgbClr val="000000"/>
                </a:solidFill>
                <a:latin typeface="Arial" charset="0"/>
              </a:rPr>
              <a:t>show where you can find info on how to get started on the XCP/Openstack combo</a:t>
            </a:r>
            <a:endParaRPr lang="en-US"/>
          </a:p>
          <a:p>
            <a:pPr>
              <a:lnSpc>
                <a:spcPct val="95000"/>
              </a:lnSpc>
              <a:spcBef>
                <a:spcPct val="0"/>
              </a:spcBef>
            </a:pPr>
            <a:r>
              <a:rPr lang="en-US" sz="1600">
                <a:solidFill>
                  <a:srgbClr val="000000"/>
                </a:solidFill>
                <a:latin typeface="Arial" charset="0"/>
              </a:rPr>
              <a:t>(links to openstack resources)</a:t>
            </a:r>
            <a:endParaRPr lang="en-US"/>
          </a:p>
          <a:p>
            <a:pPr>
              <a:lnSpc>
                <a:spcPct val="95000"/>
              </a:lnSpc>
              <a:spcBef>
                <a:spcPct val="0"/>
              </a:spcBef>
            </a:pPr>
            <a:r>
              <a:rPr lang="en-US" sz="1600">
                <a:solidFill>
                  <a:srgbClr val="000000"/>
                </a:solidFill>
                <a:latin typeface="Arial" charset="0"/>
              </a:rPr>
              <a:t>(we should have a Xen.org portal for openstack ready by then, if ready this would point to Ubuntu based PPA for XCP, etc.)</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53DACD9-505F-FA48-B89B-6BD1F90842C4}" type="slidenum">
              <a:rPr lang="en-US"/>
              <a:pPr/>
              <a:t>3</a:t>
            </a:fld>
            <a:endParaRPr lang="en-US"/>
          </a:p>
        </p:txBody>
      </p:sp>
      <p:sp>
        <p:nvSpPr>
          <p:cNvPr id="8193" name="Rectangle 1"/>
          <p:cNvSpPr>
            <a:spLocks noGrp="1" noRot="1" noChangeAspect="1" noChangeArrowheads="1"/>
          </p:cNvSpPr>
          <p:nvPr>
            <p:ph type="sldImg"/>
          </p:nvPr>
        </p:nvSpPr>
        <p:spPr>
          <a:ln/>
          <a:extLst>
            <a:ext uri="{FAA26D3D-D897-4be2-8F04-BA451C77F1D7}">
              <ma14:placeholderFlag xmlns:ma14="http://schemas.microsoft.com/office/mac/drawingml/2011/main" val="1"/>
            </a:ext>
          </a:extLst>
        </p:spPr>
      </p:sp>
      <p:sp>
        <p:nvSpPr>
          <p:cNvPr id="8194" name="Rectangle 2"/>
          <p:cNvSpPr>
            <a:spLocks noGrp="1" noChangeArrowheads="1"/>
          </p:cNvSpPr>
          <p:nvPr>
            <p:ph type="body" idx="1"/>
          </p:nvPr>
        </p:nvSpPr>
        <p:spPr/>
        <p:txBody>
          <a:bodyPr lIns="0" tIns="0" rIns="0" bIns="0"/>
          <a:lstStyle/>
          <a:p>
            <a:pPr>
              <a:lnSpc>
                <a:spcPct val="95000"/>
              </a:lnSpc>
              <a:spcBef>
                <a:spcPct val="0"/>
              </a:spcBef>
            </a:pPr>
            <a:r>
              <a:rPr lang="en-US" sz="1600">
                <a:solidFill>
                  <a:srgbClr val="000000"/>
                </a:solidFill>
                <a:latin typeface="Arial" charset="0"/>
              </a:rPr>
              <a:t>This talk is about the scenario you see in the diagram.</a:t>
            </a:r>
            <a:endParaRPr lang="en-US"/>
          </a:p>
          <a:p>
            <a:pPr>
              <a:lnSpc>
                <a:spcPct val="95000"/>
              </a:lnSpc>
              <a:spcBef>
                <a:spcPct val="0"/>
              </a:spcBef>
            </a:pPr>
            <a:r>
              <a:rPr lang="en-US" sz="1600">
                <a:solidFill>
                  <a:srgbClr val="000000"/>
                </a:solidFill>
                <a:latin typeface="Arial" charset="0"/>
              </a:rPr>
              <a:t> </a:t>
            </a:r>
            <a:endParaRPr lang="en-US"/>
          </a:p>
          <a:p>
            <a:pPr>
              <a:lnSpc>
                <a:spcPct val="95000"/>
              </a:lnSpc>
              <a:spcBef>
                <a:spcPct val="0"/>
              </a:spcBef>
            </a:pPr>
            <a:r>
              <a:rPr lang="en-US" sz="1600">
                <a:solidFill>
                  <a:srgbClr val="000000"/>
                </a:solidFill>
                <a:latin typeface="Arial" charset="0"/>
              </a:rPr>
              <a:t>When we say private cloud we are referring to the virtualization (or Infrastructure as a Service) that is running in your private data centers.  That's on the left.</a:t>
            </a:r>
            <a:endParaRPr lang="en-US"/>
          </a:p>
          <a:p>
            <a:pPr>
              <a:lnSpc>
                <a:spcPct val="95000"/>
              </a:lnSpc>
              <a:spcBef>
                <a:spcPct val="0"/>
              </a:spcBef>
            </a:pPr>
            <a:r>
              <a:rPr lang="en-US" sz="1600">
                <a:solidFill>
                  <a:srgbClr val="000000"/>
                </a:solidFill>
                <a:latin typeface="Arial" charset="0"/>
              </a:rPr>
              <a:t>The public cloud (for our purposes) is Infrastructure as a service being run by a third party service provider, such as Amazon or Rackspace (hopefully rackspace!).  That's on the right.</a:t>
            </a:r>
            <a:endParaRPr lang="en-US"/>
          </a:p>
          <a:p>
            <a:pPr>
              <a:lnSpc>
                <a:spcPct val="95000"/>
              </a:lnSpc>
              <a:spcBef>
                <a:spcPct val="0"/>
              </a:spcBef>
            </a:pPr>
            <a:r>
              <a:rPr lang="en-US" sz="1600">
                <a:solidFill>
                  <a:srgbClr val="000000"/>
                </a:solidFill>
                <a:latin typeface="Arial" charset="0"/>
              </a:rPr>
              <a:t>And finally, we define the hybrid cloud simply as a mixture of private and public clouds where you run some of your workload in your own private cloud and some of it in a third party public cloud.</a:t>
            </a:r>
            <a:endParaRPr lang="en-US"/>
          </a:p>
          <a:p>
            <a:pPr>
              <a:lnSpc>
                <a:spcPct val="95000"/>
              </a:lnSpc>
              <a:spcBef>
                <a:spcPct val="0"/>
              </a:spcBef>
            </a:pPr>
            <a:r>
              <a:rPr lang="en-US" sz="1600">
                <a:solidFill>
                  <a:srgbClr val="000000"/>
                </a:solidFill>
                <a:latin typeface="Arial" charset="0"/>
              </a:rPr>
              <a:t> </a:t>
            </a:r>
            <a:endParaRPr lang="en-US"/>
          </a:p>
          <a:p>
            <a:pPr>
              <a:lnSpc>
                <a:spcPct val="95000"/>
              </a:lnSpc>
              <a:spcBef>
                <a:spcPct val="0"/>
              </a:spcBef>
            </a:pPr>
            <a:r>
              <a:rPr lang="en-US" sz="1600">
                <a:solidFill>
                  <a:srgbClr val="000000"/>
                </a:solidFill>
                <a:latin typeface="Arial" charset="0"/>
              </a:rPr>
              <a:t>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13052A-C313-B64C-9709-DB7CF625AF24}" type="slidenum">
              <a:rPr lang="en-US"/>
              <a:pPr/>
              <a:t>5</a:t>
            </a:fld>
            <a:endParaRPr lang="en-US"/>
          </a:p>
        </p:txBody>
      </p:sp>
      <p:sp>
        <p:nvSpPr>
          <p:cNvPr id="10241" name="Rectangle 1"/>
          <p:cNvSpPr>
            <a:spLocks noGrp="1" noRot="1" noChangeAspect="1" noChangeArrowheads="1"/>
          </p:cNvSpPr>
          <p:nvPr>
            <p:ph type="sldImg"/>
          </p:nvPr>
        </p:nvSpPr>
        <p:spPr>
          <a:ln/>
          <a:extLst>
            <a:ext uri="{FAA26D3D-D897-4be2-8F04-BA451C77F1D7}">
              <ma14:placeholderFlag xmlns:ma14="http://schemas.microsoft.com/office/mac/drawingml/2011/main" val="1"/>
            </a:ext>
          </a:extLst>
        </p:spPr>
      </p:sp>
      <p:sp>
        <p:nvSpPr>
          <p:cNvPr id="10242" name="Rectangle 2"/>
          <p:cNvSpPr>
            <a:spLocks noGrp="1" noChangeArrowheads="1"/>
          </p:cNvSpPr>
          <p:nvPr>
            <p:ph type="body" idx="1"/>
          </p:nvPr>
        </p:nvSpPr>
        <p:spPr/>
        <p:txBody>
          <a:bodyPr lIns="0" tIns="0" rIns="0" bIns="0"/>
          <a:lstStyle/>
          <a:p>
            <a:pPr>
              <a:lnSpc>
                <a:spcPct val="95000"/>
              </a:lnSpc>
              <a:spcBef>
                <a:spcPct val="0"/>
              </a:spcBef>
            </a:pPr>
            <a:r>
              <a:rPr lang="en-US" sz="1600" dirty="0">
                <a:solidFill>
                  <a:srgbClr val="000000"/>
                </a:solidFill>
                <a:latin typeface="Arial" charset="0"/>
              </a:rPr>
              <a:t>You want to use your premises for 90% of the time, but to be able to burst to public cloud to cover spikes</a:t>
            </a:r>
            <a:r>
              <a:rPr lang="en-US" sz="1600" dirty="0" smtClean="0">
                <a:solidFill>
                  <a:srgbClr val="000000"/>
                </a:solidFill>
                <a:latin typeface="Arial" charset="0"/>
              </a:rPr>
              <a:t>.</a:t>
            </a:r>
            <a:endParaRPr lang="en-US" dirty="0"/>
          </a:p>
          <a:p>
            <a:pPr>
              <a:lnSpc>
                <a:spcPct val="95000"/>
              </a:lnSpc>
              <a:spcBef>
                <a:spcPct val="0"/>
              </a:spcBef>
            </a:pPr>
            <a:r>
              <a:rPr lang="en-US" sz="1600" dirty="0">
                <a:solidFill>
                  <a:srgbClr val="000000"/>
                </a:solidFill>
                <a:latin typeface="Arial" charset="0"/>
              </a:rPr>
              <a:t>Or maybe you want to migrate to the public cloud permanently, and this is a way of doing that in stages</a:t>
            </a:r>
            <a:r>
              <a:rPr lang="en-US" sz="1600" dirty="0" smtClean="0">
                <a:solidFill>
                  <a:srgbClr val="000000"/>
                </a:solidFill>
                <a:latin typeface="Arial" charset="0"/>
              </a:rPr>
              <a:t>.</a:t>
            </a:r>
            <a:endParaRPr lang="en-US" dirty="0"/>
          </a:p>
          <a:p>
            <a:pPr>
              <a:lnSpc>
                <a:spcPct val="95000"/>
              </a:lnSpc>
              <a:spcBef>
                <a:spcPct val="0"/>
              </a:spcBef>
            </a:pPr>
            <a:r>
              <a:rPr lang="en-US" sz="1600" dirty="0">
                <a:solidFill>
                  <a:srgbClr val="000000"/>
                </a:solidFill>
                <a:latin typeface="Arial" charset="0"/>
              </a:rPr>
              <a:t>Or maybe you want to use a public service provider to give yourself a second point of presence </a:t>
            </a:r>
            <a:r>
              <a:rPr lang="en-US" sz="1600" dirty="0" smtClean="0">
                <a:solidFill>
                  <a:srgbClr val="000000"/>
                </a:solidFill>
                <a:latin typeface="Arial" charset="0"/>
              </a:rPr>
              <a:t>in Asia</a:t>
            </a:r>
            <a:r>
              <a:rPr lang="en-US" sz="1600" baseline="0" dirty="0" smtClean="0">
                <a:solidFill>
                  <a:srgbClr val="000000"/>
                </a:solidFill>
                <a:latin typeface="Arial" charset="0"/>
              </a:rPr>
              <a:t> or Europe</a:t>
            </a:r>
            <a:endParaRPr lang="en-US" dirty="0"/>
          </a:p>
          <a:p>
            <a:pPr>
              <a:lnSpc>
                <a:spcPct val="95000"/>
              </a:lnSpc>
              <a:spcBef>
                <a:spcPct val="0"/>
              </a:spcBef>
            </a:pPr>
            <a:r>
              <a:rPr lang="en-US" sz="1600" dirty="0">
                <a:solidFill>
                  <a:srgbClr val="000000"/>
                </a:solidFill>
                <a:latin typeface="Arial" charset="0"/>
              </a:rPr>
              <a:t>Or maybe you want to use public cloud as a disaster recovery site</a:t>
            </a:r>
            <a:r>
              <a:rPr lang="en-US" sz="1600" dirty="0" smtClean="0">
                <a:solidFill>
                  <a:srgbClr val="000000"/>
                </a:solidFill>
                <a:latin typeface="Arial" charset="0"/>
              </a:rPr>
              <a:t>.</a:t>
            </a:r>
            <a:endParaRPr lang="en-US" dirty="0"/>
          </a:p>
          <a:p>
            <a:pPr>
              <a:lnSpc>
                <a:spcPct val="95000"/>
              </a:lnSpc>
              <a:spcBef>
                <a:spcPct val="0"/>
              </a:spcBef>
            </a:pPr>
            <a:r>
              <a:rPr lang="en-US" sz="1600" dirty="0">
                <a:solidFill>
                  <a:srgbClr val="000000"/>
                </a:solidFill>
                <a:latin typeface="Arial" charset="0"/>
              </a:rPr>
              <a:t>Everything we talk about here could also be used between two private sites, or two sites at </a:t>
            </a:r>
            <a:r>
              <a:rPr lang="en-US" sz="1600" dirty="0" smtClean="0">
                <a:solidFill>
                  <a:srgbClr val="000000"/>
                </a:solidFill>
                <a:latin typeface="Arial" charset="0"/>
              </a:rPr>
              <a:t>a public </a:t>
            </a:r>
            <a:r>
              <a:rPr lang="en-US" sz="1600" dirty="0">
                <a:solidFill>
                  <a:srgbClr val="000000"/>
                </a:solidFill>
                <a:latin typeface="Arial" charset="0"/>
              </a:rPr>
              <a:t>service provider, but just to make the terminology easy we're going to talk about the private -&gt; public case in this talk</a:t>
            </a:r>
            <a:r>
              <a:rPr lang="en-US" sz="1600" dirty="0" smtClean="0">
                <a:solidFill>
                  <a:srgbClr val="000000"/>
                </a:solidFill>
                <a:latin typeface="Arial" charset="0"/>
              </a:rPr>
              <a:t>.</a:t>
            </a:r>
            <a:r>
              <a:rPr lang="en-US" sz="1600" dirty="0">
                <a:solidFill>
                  <a:srgbClr val="000000"/>
                </a:solidFill>
                <a:latin typeface="Arial" charset="0"/>
              </a:rPr>
              <a:t> </a:t>
            </a:r>
            <a:endParaRPr lang="en-US" dirty="0"/>
          </a:p>
          <a:p>
            <a:pPr>
              <a:lnSpc>
                <a:spcPct val="95000"/>
              </a:lnSpc>
              <a:spcBef>
                <a:spcPct val="0"/>
              </a:spcBef>
            </a:pPr>
            <a:endParaRPr lang="en-US" sz="1600" dirty="0" smtClean="0">
              <a:solidFill>
                <a:srgbClr val="000000"/>
              </a:solidFill>
              <a:latin typeface="Arial" charset="0"/>
            </a:endParaRPr>
          </a:p>
          <a:p>
            <a:pPr>
              <a:lnSpc>
                <a:spcPct val="95000"/>
              </a:lnSpc>
              <a:spcBef>
                <a:spcPct val="0"/>
              </a:spcBef>
            </a:pPr>
            <a:r>
              <a:rPr lang="en-US" sz="1600" dirty="0" smtClean="0">
                <a:solidFill>
                  <a:srgbClr val="000000"/>
                </a:solidFill>
                <a:latin typeface="Arial" charset="0"/>
              </a:rPr>
              <a:t>The </a:t>
            </a:r>
            <a:r>
              <a:rPr lang="en-US" sz="1600" dirty="0">
                <a:solidFill>
                  <a:srgbClr val="000000"/>
                </a:solidFill>
                <a:latin typeface="Arial" charset="0"/>
              </a:rPr>
              <a:t>database can't move, because the whole dataset is too large, or because your app needs a single shared database</a:t>
            </a:r>
            <a:r>
              <a:rPr lang="en-US" sz="1600" dirty="0" smtClean="0">
                <a:solidFill>
                  <a:srgbClr val="000000"/>
                </a:solidFill>
                <a:latin typeface="Arial" charset="0"/>
              </a:rPr>
              <a:t>.</a:t>
            </a:r>
            <a:r>
              <a:rPr lang="en-US" sz="1600" dirty="0">
                <a:solidFill>
                  <a:srgbClr val="000000"/>
                </a:solidFill>
                <a:latin typeface="Arial" charset="0"/>
              </a:rPr>
              <a:t> </a:t>
            </a:r>
            <a:endParaRPr lang="en-US" dirty="0"/>
          </a:p>
          <a:p>
            <a:pPr>
              <a:lnSpc>
                <a:spcPct val="95000"/>
              </a:lnSpc>
              <a:spcBef>
                <a:spcPct val="0"/>
              </a:spcBef>
            </a:pPr>
            <a:r>
              <a:rPr lang="en-US" sz="1600" dirty="0">
                <a:solidFill>
                  <a:srgbClr val="000000"/>
                </a:solidFill>
                <a:latin typeface="Arial" charset="0"/>
              </a:rPr>
              <a:t>Note that in this diagram, everything on the right is stateless, so bursting is easy. </a:t>
            </a:r>
            <a:endParaRPr lang="en-US" dirty="0"/>
          </a:p>
          <a:p>
            <a:pPr>
              <a:lnSpc>
                <a:spcPct val="95000"/>
              </a:lnSpc>
              <a:spcBef>
                <a:spcPct val="0"/>
              </a:spcBef>
            </a:pPr>
            <a:r>
              <a:rPr lang="en-US" sz="1600" dirty="0">
                <a:solidFill>
                  <a:srgbClr val="000000"/>
                </a:solidFill>
                <a:latin typeface="Arial" charset="0"/>
              </a:rPr>
              <a:t>Stateless bursting is useless for disaster recovery (that database is under three feet of water) so </a:t>
            </a:r>
            <a:r>
              <a:rPr lang="en-US" sz="1600" dirty="0" err="1">
                <a:solidFill>
                  <a:srgbClr val="000000"/>
                </a:solidFill>
                <a:latin typeface="Arial" charset="0"/>
              </a:rPr>
              <a:t>stateful</a:t>
            </a:r>
            <a:r>
              <a:rPr lang="en-US" sz="1600" dirty="0">
                <a:solidFill>
                  <a:srgbClr val="000000"/>
                </a:solidFill>
                <a:latin typeface="Arial" charset="0"/>
              </a:rPr>
              <a:t> services are definitely important.</a:t>
            </a:r>
            <a:endParaRPr lang="en-US" dirty="0"/>
          </a:p>
          <a:p>
            <a:pPr>
              <a:lnSpc>
                <a:spcPct val="95000"/>
              </a:lnSpc>
              <a:spcBef>
                <a:spcPct val="0"/>
              </a:spcBef>
            </a:pPr>
            <a:r>
              <a:rPr lang="en-US" sz="1600" dirty="0">
                <a:solidFill>
                  <a:srgbClr val="000000"/>
                </a:solidFill>
                <a:latin typeface="Arial" charset="0"/>
              </a:rPr>
              <a:t>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5C26B11-84A1-F94C-9401-11C2E130920D}" type="slidenum">
              <a:rPr lang="en-US"/>
              <a:pPr/>
              <a:t>6</a:t>
            </a:fld>
            <a:endParaRPr lang="en-US"/>
          </a:p>
        </p:txBody>
      </p:sp>
      <p:sp>
        <p:nvSpPr>
          <p:cNvPr id="12289" name="Rectangle 1"/>
          <p:cNvSpPr>
            <a:spLocks noGrp="1" noRot="1" noChangeAspect="1" noChangeArrowheads="1"/>
          </p:cNvSpPr>
          <p:nvPr>
            <p:ph type="sldImg"/>
          </p:nvPr>
        </p:nvSpPr>
        <p:spPr>
          <a:ln/>
          <a:extLst>
            <a:ext uri="{FAA26D3D-D897-4be2-8F04-BA451C77F1D7}">
              <ma14:placeholderFlag xmlns:ma14="http://schemas.microsoft.com/office/mac/drawingml/2011/main" val="1"/>
            </a:ext>
          </a:extLst>
        </p:spPr>
      </p:sp>
      <p:sp>
        <p:nvSpPr>
          <p:cNvPr id="12290" name="Rectangle 2"/>
          <p:cNvSpPr>
            <a:spLocks noGrp="1" noChangeArrowheads="1"/>
          </p:cNvSpPr>
          <p:nvPr>
            <p:ph type="body" idx="1"/>
          </p:nvPr>
        </p:nvSpPr>
        <p:spPr/>
        <p:txBody>
          <a:bodyPr lIns="0" tIns="0" rIns="0" bIns="0"/>
          <a:lstStyle/>
          <a:p>
            <a:pPr>
              <a:lnSpc>
                <a:spcPct val="95000"/>
              </a:lnSpc>
              <a:spcBef>
                <a:spcPct val="0"/>
              </a:spcBef>
            </a:pPr>
            <a:r>
              <a:rPr lang="en-US" sz="1600" dirty="0">
                <a:solidFill>
                  <a:srgbClr val="000000"/>
                </a:solidFill>
                <a:latin typeface="Arial" charset="0"/>
              </a:rPr>
              <a:t>The network between the two datacenters might be the internet, or a dedicated link into the service provider</a:t>
            </a:r>
            <a:r>
              <a:rPr lang="en-US" sz="1600" dirty="0" smtClean="0">
                <a:solidFill>
                  <a:srgbClr val="000000"/>
                </a:solidFill>
                <a:latin typeface="Arial" charset="0"/>
              </a:rPr>
              <a:t>.</a:t>
            </a:r>
            <a:endParaRPr lang="en-US" dirty="0"/>
          </a:p>
          <a:p>
            <a:pPr>
              <a:lnSpc>
                <a:spcPct val="95000"/>
              </a:lnSpc>
              <a:spcBef>
                <a:spcPct val="0"/>
              </a:spcBef>
            </a:pPr>
            <a:r>
              <a:rPr lang="en-US" sz="1600" dirty="0">
                <a:solidFill>
                  <a:srgbClr val="000000"/>
                </a:solidFill>
                <a:latin typeface="Arial" charset="0"/>
              </a:rPr>
              <a:t>Either way, the latency is something that you can't get around, so you need your infrastructure to understand that there are multiple sites involved</a:t>
            </a:r>
            <a:r>
              <a:rPr lang="en-US" sz="1600" dirty="0" smtClean="0">
                <a:solidFill>
                  <a:srgbClr val="000000"/>
                </a:solidFill>
                <a:latin typeface="Arial" charset="0"/>
              </a:rPr>
              <a:t>.</a:t>
            </a:r>
            <a:endParaRPr lang="en-US" dirty="0"/>
          </a:p>
          <a:p>
            <a:pPr>
              <a:lnSpc>
                <a:spcPct val="95000"/>
              </a:lnSpc>
              <a:spcBef>
                <a:spcPct val="0"/>
              </a:spcBef>
            </a:pPr>
            <a:r>
              <a:rPr lang="en-US" sz="1600" dirty="0">
                <a:solidFill>
                  <a:srgbClr val="000000"/>
                </a:solidFill>
                <a:latin typeface="Arial" charset="0"/>
              </a:rPr>
              <a:t>You have to deal with capacity and topology. Do you have enough local capacity to handle every scenario? Does your provider have enough capacity</a:t>
            </a:r>
            <a:r>
              <a:rPr lang="en-US" sz="1600" dirty="0" smtClean="0">
                <a:solidFill>
                  <a:srgbClr val="000000"/>
                </a:solidFill>
                <a:latin typeface="Arial" charset="0"/>
              </a:rPr>
              <a:t>?</a:t>
            </a:r>
            <a:endParaRPr lang="en-US" sz="1600" dirty="0">
              <a:solidFill>
                <a:srgbClr val="000000"/>
              </a:solidFill>
              <a:latin typeface="Arial" charset="0"/>
            </a:endParaRPr>
          </a:p>
          <a:p>
            <a:pPr>
              <a:lnSpc>
                <a:spcPct val="95000"/>
              </a:lnSpc>
              <a:spcBef>
                <a:spcPct val="0"/>
              </a:spcBef>
            </a:pPr>
            <a:r>
              <a:rPr lang="en-US" sz="1600" dirty="0">
                <a:solidFill>
                  <a:srgbClr val="000000"/>
                </a:solidFill>
                <a:latin typeface="Arial" charset="0"/>
              </a:rPr>
              <a:t>How do you get your image to your provider? </a:t>
            </a:r>
          </a:p>
          <a:p>
            <a:pPr>
              <a:lnSpc>
                <a:spcPct val="95000"/>
              </a:lnSpc>
              <a:spcBef>
                <a:spcPct val="0"/>
              </a:spcBef>
            </a:pPr>
            <a:r>
              <a:rPr lang="en-US" sz="1600" dirty="0">
                <a:solidFill>
                  <a:srgbClr val="000000"/>
                </a:solidFill>
                <a:latin typeface="Arial" charset="0"/>
              </a:rPr>
              <a:t>Do you take your database with you? Keep it local? All are questions that must be </a:t>
            </a:r>
            <a:r>
              <a:rPr lang="en-US" sz="1600" dirty="0" err="1" smtClean="0">
                <a:solidFill>
                  <a:srgbClr val="000000"/>
                </a:solidFill>
                <a:latin typeface="Arial" charset="0"/>
              </a:rPr>
              <a:t>uderstood</a:t>
            </a:r>
            <a:r>
              <a:rPr lang="en-US" sz="1600" dirty="0" smtClean="0">
                <a:solidFill>
                  <a:srgbClr val="000000"/>
                </a:solidFill>
                <a:latin typeface="Arial" charset="0"/>
              </a:rPr>
              <a:t> </a:t>
            </a:r>
            <a:r>
              <a:rPr lang="en-US" sz="1600" dirty="0">
                <a:solidFill>
                  <a:srgbClr val="000000"/>
                </a:solidFill>
                <a:latin typeface="Arial" charset="0"/>
              </a:rPr>
              <a:t>ahead of time. Each application will be different.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D5033B9-0A71-774D-9D5E-B2BCFD0723AE}" type="slidenum">
              <a:rPr lang="en-US"/>
              <a:pPr/>
              <a:t>7</a:t>
            </a:fld>
            <a:endParaRPr lang="en-US"/>
          </a:p>
        </p:txBody>
      </p:sp>
      <p:sp>
        <p:nvSpPr>
          <p:cNvPr id="14337" name="Rectangle 1"/>
          <p:cNvSpPr>
            <a:spLocks noGrp="1" noRot="1" noChangeAspect="1" noChangeArrowheads="1"/>
          </p:cNvSpPr>
          <p:nvPr>
            <p:ph type="sldImg"/>
          </p:nvPr>
        </p:nvSpPr>
        <p:spPr>
          <a:ln/>
          <a:extLst>
            <a:ext uri="{FAA26D3D-D897-4be2-8F04-BA451C77F1D7}">
              <ma14:placeholderFlag xmlns:ma14="http://schemas.microsoft.com/office/mac/drawingml/2011/main" val="1"/>
            </a:ext>
          </a:extLst>
        </p:spPr>
      </p:sp>
      <p:sp>
        <p:nvSpPr>
          <p:cNvPr id="14338" name="Rectangle 2"/>
          <p:cNvSpPr>
            <a:spLocks noGrp="1" noChangeArrowheads="1"/>
          </p:cNvSpPr>
          <p:nvPr>
            <p:ph type="body" idx="1"/>
          </p:nvPr>
        </p:nvSpPr>
        <p:spPr/>
        <p:txBody>
          <a:bodyPr lIns="0" tIns="0" rIns="0" bIns="0"/>
          <a:lstStyle/>
          <a:p>
            <a:pPr>
              <a:lnSpc>
                <a:spcPct val="95000"/>
              </a:lnSpc>
              <a:spcBef>
                <a:spcPct val="0"/>
              </a:spcBef>
            </a:pPr>
            <a:r>
              <a:rPr lang="en-US" sz="1600" dirty="0">
                <a:solidFill>
                  <a:srgbClr val="000000"/>
                </a:solidFill>
                <a:latin typeface="Arial" charset="0"/>
              </a:rPr>
              <a:t> </a:t>
            </a:r>
            <a:endParaRPr lang="en-US" dirty="0"/>
          </a:p>
          <a:p>
            <a:pPr>
              <a:lnSpc>
                <a:spcPct val="95000"/>
              </a:lnSpc>
              <a:spcBef>
                <a:spcPct val="0"/>
              </a:spcBef>
            </a:pPr>
            <a:r>
              <a:rPr lang="en-US" sz="1600" dirty="0">
                <a:solidFill>
                  <a:srgbClr val="000000"/>
                </a:solidFill>
                <a:latin typeface="Arial" charset="0"/>
              </a:rPr>
              <a:t>[Briefly highlight some of the areas where there has been collaboration (or is potential) such as Open </a:t>
            </a:r>
            <a:r>
              <a:rPr lang="en-US" sz="1600" dirty="0" err="1">
                <a:solidFill>
                  <a:srgbClr val="000000"/>
                </a:solidFill>
                <a:latin typeface="Arial" charset="0"/>
              </a:rPr>
              <a:t>vSwitch</a:t>
            </a:r>
            <a:r>
              <a:rPr lang="en-US" sz="1600" dirty="0">
                <a:solidFill>
                  <a:srgbClr val="000000"/>
                </a:solidFill>
                <a:latin typeface="Arial" charset="0"/>
              </a:rPr>
              <a:t> via </a:t>
            </a:r>
            <a:r>
              <a:rPr lang="en-US" sz="1600" dirty="0" err="1">
                <a:solidFill>
                  <a:srgbClr val="000000"/>
                </a:solidFill>
                <a:latin typeface="Arial" charset="0"/>
              </a:rPr>
              <a:t>Xen</a:t>
            </a:r>
            <a:r>
              <a:rPr lang="en-US" sz="1600" dirty="0">
                <a:solidFill>
                  <a:srgbClr val="000000"/>
                </a:solidFill>
                <a:latin typeface="Arial" charset="0"/>
              </a:rPr>
              <a:t> - just enough to provide a bridge to later]</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878C670-398D-D842-B091-71F0CD96C8DD}" type="slidenum">
              <a:rPr lang="en-US"/>
              <a:pPr/>
              <a:t>8</a:t>
            </a:fld>
            <a:endParaRPr lang="en-US"/>
          </a:p>
        </p:txBody>
      </p:sp>
      <p:sp>
        <p:nvSpPr>
          <p:cNvPr id="18433" name="Rectangle 1"/>
          <p:cNvSpPr>
            <a:spLocks noGrp="1" noRot="1" noChangeAspect="1" noChangeArrowheads="1"/>
          </p:cNvSpPr>
          <p:nvPr>
            <p:ph type="sldImg"/>
          </p:nvPr>
        </p:nvSpPr>
        <p:spPr>
          <a:ln/>
          <a:extLst>
            <a:ext uri="{FAA26D3D-D897-4be2-8F04-BA451C77F1D7}">
              <ma14:placeholderFlag xmlns:ma14="http://schemas.microsoft.com/office/mac/drawingml/2011/main" val="1"/>
            </a:ext>
          </a:extLst>
        </p:spPr>
      </p:sp>
      <p:sp>
        <p:nvSpPr>
          <p:cNvPr id="18434" name="Rectangle 2"/>
          <p:cNvSpPr>
            <a:spLocks noGrp="1" noChangeArrowheads="1"/>
          </p:cNvSpPr>
          <p:nvPr>
            <p:ph type="body" idx="1"/>
          </p:nvPr>
        </p:nvSpPr>
        <p:spPr/>
        <p:txBody>
          <a:bodyPr lIns="0" tIns="0" rIns="0" bIns="0"/>
          <a:lstStyle/>
          <a:p>
            <a:pPr>
              <a:lnSpc>
                <a:spcPct val="95000"/>
              </a:lnSpc>
              <a:spcBef>
                <a:spcPct val="0"/>
              </a:spcBef>
            </a:pPr>
            <a:r>
              <a:rPr lang="en-US" sz="1600" dirty="0" smtClean="0">
                <a:solidFill>
                  <a:srgbClr val="000000"/>
                </a:solidFill>
                <a:latin typeface="Arial" charset="0"/>
              </a:rPr>
              <a:t>I've </a:t>
            </a:r>
            <a:r>
              <a:rPr lang="en-US" sz="1600" dirty="0">
                <a:solidFill>
                  <a:srgbClr val="000000"/>
                </a:solidFill>
                <a:latin typeface="Arial" charset="0"/>
              </a:rPr>
              <a:t>setup a deployment of OpenStack to find out how it works in my datacenter... or if you're like a lot of ops guys I know you're trying this out on the pc under your desk. </a:t>
            </a:r>
            <a:r>
              <a:rPr lang="en-US" sz="1600" dirty="0" smtClean="0">
                <a:solidFill>
                  <a:srgbClr val="000000"/>
                </a:solidFill>
                <a:latin typeface="Arial" charset="0"/>
              </a:rPr>
              <a:t>This is great</a:t>
            </a:r>
            <a:r>
              <a:rPr lang="en-US" sz="1600" baseline="0" dirty="0" smtClean="0">
                <a:solidFill>
                  <a:srgbClr val="000000"/>
                </a:solidFill>
                <a:latin typeface="Arial" charset="0"/>
              </a:rPr>
              <a:t> for a proof of concept, but …</a:t>
            </a:r>
            <a:endParaRPr lang="en-US" sz="1600" dirty="0">
              <a:solidFill>
                <a:srgbClr val="000000"/>
              </a:solidFill>
              <a:latin typeface="Arial" charset="0"/>
            </a:endParaRPr>
          </a:p>
          <a:p>
            <a:pPr>
              <a:lnSpc>
                <a:spcPct val="95000"/>
              </a:lnSpc>
              <a:spcBef>
                <a:spcPct val="0"/>
              </a:spcBef>
            </a:pPr>
            <a:r>
              <a:rPr lang="en-US" sz="1600" dirty="0">
                <a:solidFill>
                  <a:srgbClr val="000000"/>
                </a:solidFill>
                <a:latin typeface="Arial" charset="0"/>
              </a:rPr>
              <a:t>How do you tie this into a public provider? </a:t>
            </a:r>
          </a:p>
          <a:p>
            <a:pPr>
              <a:lnSpc>
                <a:spcPct val="95000"/>
              </a:lnSpc>
              <a:spcBef>
                <a:spcPct val="0"/>
              </a:spcBef>
            </a:pPr>
            <a:r>
              <a:rPr lang="en-US" sz="1600" dirty="0">
                <a:solidFill>
                  <a:srgbClr val="000000"/>
                </a:solidFill>
                <a:latin typeface="Arial" charset="0"/>
              </a:rPr>
              <a:t>The capability to setup federated clouds is built into the heart of </a:t>
            </a:r>
            <a:r>
              <a:rPr lang="en-US" sz="1600" dirty="0" err="1">
                <a:solidFill>
                  <a:srgbClr val="000000"/>
                </a:solidFill>
                <a:latin typeface="Arial" charset="0"/>
              </a:rPr>
              <a:t>openstack</a:t>
            </a:r>
            <a:r>
              <a:rPr lang="en-US" sz="1600" dirty="0">
                <a:solidFill>
                  <a:srgbClr val="000000"/>
                </a:solidFill>
                <a:latin typeface="Arial" charset="0"/>
              </a:rPr>
              <a:t>. In Ewan's demo, he setup all the components to run </a:t>
            </a:r>
            <a:r>
              <a:rPr lang="en-US" sz="1600" dirty="0" err="1">
                <a:solidFill>
                  <a:srgbClr val="000000"/>
                </a:solidFill>
                <a:latin typeface="Arial" charset="0"/>
              </a:rPr>
              <a:t>Openstack</a:t>
            </a:r>
            <a:r>
              <a:rPr lang="en-US" sz="1600" dirty="0">
                <a:solidFill>
                  <a:srgbClr val="000000"/>
                </a:solidFill>
                <a:latin typeface="Arial" charset="0"/>
              </a:rPr>
              <a:t> in a single zone.  </a:t>
            </a:r>
          </a:p>
          <a:p>
            <a:pPr>
              <a:lnSpc>
                <a:spcPct val="95000"/>
              </a:lnSpc>
              <a:spcBef>
                <a:spcPct val="0"/>
              </a:spcBef>
            </a:pPr>
            <a:r>
              <a:rPr lang="en-US" sz="1600" dirty="0">
                <a:solidFill>
                  <a:srgbClr val="000000"/>
                </a:solidFill>
                <a:latin typeface="Arial" charset="0"/>
              </a:rPr>
              <a:t>A zone can be thought of as an independent island of OpenStack. These islands can be hooked together to find more </a:t>
            </a:r>
            <a:r>
              <a:rPr lang="en-US" sz="1600" dirty="0" smtClean="0">
                <a:solidFill>
                  <a:srgbClr val="000000"/>
                </a:solidFill>
                <a:latin typeface="Arial" charset="0"/>
              </a:rPr>
              <a:t>resources</a:t>
            </a:r>
            <a:endParaRPr lang="en-US" sz="1600" dirty="0">
              <a:solidFill>
                <a:srgbClr val="000000"/>
              </a:solidFill>
              <a:latin typeface="Arial" charset="0"/>
            </a:endParaRPr>
          </a:p>
          <a:p>
            <a:pPr>
              <a:lnSpc>
                <a:spcPct val="95000"/>
              </a:lnSpc>
              <a:spcBef>
                <a:spcPct val="0"/>
              </a:spcBef>
            </a:pPr>
            <a:r>
              <a:rPr lang="en-US" sz="1600" dirty="0">
                <a:solidFill>
                  <a:srgbClr val="000000"/>
                </a:solidFill>
                <a:latin typeface="Arial" charset="0"/>
              </a:rPr>
              <a:t>The child zones are other instances of </a:t>
            </a:r>
            <a:r>
              <a:rPr lang="en-US" sz="1600" dirty="0" err="1">
                <a:solidFill>
                  <a:srgbClr val="000000"/>
                </a:solidFill>
                <a:latin typeface="Arial" charset="0"/>
              </a:rPr>
              <a:t>Openstack</a:t>
            </a:r>
            <a:r>
              <a:rPr lang="en-US" sz="1600" dirty="0">
                <a:solidFill>
                  <a:srgbClr val="000000"/>
                </a:solidFill>
                <a:latin typeface="Arial" charset="0"/>
              </a:rPr>
              <a:t> that could have compute resources available. or not.</a:t>
            </a:r>
            <a:endParaRPr lang="en-US" dirty="0"/>
          </a:p>
          <a:p>
            <a:pPr>
              <a:lnSpc>
                <a:spcPct val="95000"/>
              </a:lnSpc>
              <a:spcBef>
                <a:spcPct val="0"/>
              </a:spcBef>
            </a:pPr>
            <a:endParaRPr lang="en-US" sz="1600" dirty="0">
              <a:solidFill>
                <a:srgbClr val="000000"/>
              </a:solidFill>
              <a:latin typeface="Arial" charset="0"/>
            </a:endParaRPr>
          </a:p>
          <a:p>
            <a:pPr>
              <a:lnSpc>
                <a:spcPct val="95000"/>
              </a:lnSpc>
              <a:spcBef>
                <a:spcPct val="0"/>
              </a:spcBef>
            </a:pPr>
            <a:endParaRPr lang="en-US" sz="1600" dirty="0">
              <a:solidFill>
                <a:srgbClr val="000000"/>
              </a:solidFill>
              <a:latin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63E4445-264F-3847-B1F9-9D88DE2A1370}" type="slidenum">
              <a:rPr lang="en-US"/>
              <a:pPr/>
              <a:t>9</a:t>
            </a:fld>
            <a:endParaRPr lang="en-US"/>
          </a:p>
        </p:txBody>
      </p:sp>
      <p:sp>
        <p:nvSpPr>
          <p:cNvPr id="20481" name="Rectangle 1"/>
          <p:cNvSpPr>
            <a:spLocks noGrp="1" noRot="1" noChangeAspect="1" noChangeArrowheads="1"/>
          </p:cNvSpPr>
          <p:nvPr>
            <p:ph type="sldImg"/>
          </p:nvPr>
        </p:nvSpPr>
        <p:spPr>
          <a:ln/>
          <a:extLst>
            <a:ext uri="{FAA26D3D-D897-4be2-8F04-BA451C77F1D7}">
              <ma14:placeholderFlag xmlns:ma14="http://schemas.microsoft.com/office/mac/drawingml/2011/main" val="1"/>
            </a:ext>
          </a:extLst>
        </p:spPr>
      </p:sp>
      <p:sp>
        <p:nvSpPr>
          <p:cNvPr id="20482" name="Rectangle 2"/>
          <p:cNvSpPr>
            <a:spLocks noGrp="1" noChangeArrowheads="1"/>
          </p:cNvSpPr>
          <p:nvPr>
            <p:ph type="body" idx="1"/>
          </p:nvPr>
        </p:nvSpPr>
        <p:spPr/>
        <p:txBody>
          <a:bodyPr lIns="0" tIns="0" rIns="0" bIns="0"/>
          <a:lstStyle/>
          <a:p>
            <a:pPr>
              <a:lnSpc>
                <a:spcPct val="95000"/>
              </a:lnSpc>
              <a:spcBef>
                <a:spcPct val="0"/>
              </a:spcBef>
            </a:pPr>
            <a:r>
              <a:rPr lang="en-US" sz="1600" dirty="0">
                <a:solidFill>
                  <a:srgbClr val="000000"/>
                </a:solidFill>
                <a:latin typeface="Arial" charset="0"/>
              </a:rPr>
              <a:t>A Zones has a few common components that we should be familiar with first. </a:t>
            </a:r>
          </a:p>
          <a:p>
            <a:pPr>
              <a:lnSpc>
                <a:spcPct val="95000"/>
              </a:lnSpc>
              <a:spcBef>
                <a:spcPct val="0"/>
              </a:spcBef>
            </a:pPr>
            <a:r>
              <a:rPr lang="en-US" sz="1600" dirty="0">
                <a:solidFill>
                  <a:srgbClr val="000000"/>
                </a:solidFill>
                <a:latin typeface="Arial" charset="0"/>
              </a:rPr>
              <a:t>The API node is the entry point to interact with the zone. There are 3 possible APIs that you can currently use to talk to an </a:t>
            </a:r>
            <a:r>
              <a:rPr lang="en-US" sz="1600" dirty="0" err="1">
                <a:solidFill>
                  <a:srgbClr val="000000"/>
                </a:solidFill>
                <a:latin typeface="Arial" charset="0"/>
              </a:rPr>
              <a:t>openstack</a:t>
            </a:r>
            <a:r>
              <a:rPr lang="en-US" sz="1600" dirty="0">
                <a:solidFill>
                  <a:srgbClr val="000000"/>
                </a:solidFill>
                <a:latin typeface="Arial" charset="0"/>
              </a:rPr>
              <a:t> </a:t>
            </a:r>
            <a:r>
              <a:rPr lang="en-US" sz="1600" dirty="0" smtClean="0">
                <a:solidFill>
                  <a:srgbClr val="000000"/>
                </a:solidFill>
                <a:latin typeface="Arial" charset="0"/>
              </a:rPr>
              <a:t>installation today  </a:t>
            </a:r>
            <a:r>
              <a:rPr lang="en-US" sz="1600" dirty="0">
                <a:solidFill>
                  <a:srgbClr val="000000"/>
                </a:solidFill>
                <a:latin typeface="Arial" charset="0"/>
              </a:rPr>
              <a:t>(EC2, Direct and </a:t>
            </a:r>
            <a:r>
              <a:rPr lang="en-US" sz="1600" dirty="0" err="1">
                <a:solidFill>
                  <a:srgbClr val="000000"/>
                </a:solidFill>
                <a:latin typeface="Arial" charset="0"/>
              </a:rPr>
              <a:t>Openstack</a:t>
            </a:r>
            <a:r>
              <a:rPr lang="en-US" sz="1600" dirty="0">
                <a:solidFill>
                  <a:srgbClr val="000000"/>
                </a:solidFill>
                <a:latin typeface="Arial" charset="0"/>
              </a:rPr>
              <a:t> API). The features we're discussing today work with the </a:t>
            </a:r>
            <a:r>
              <a:rPr lang="en-US" sz="1600" dirty="0" err="1">
                <a:solidFill>
                  <a:srgbClr val="000000"/>
                </a:solidFill>
                <a:latin typeface="Arial" charset="0"/>
              </a:rPr>
              <a:t>openstack</a:t>
            </a:r>
            <a:r>
              <a:rPr lang="en-US" sz="1600" dirty="0">
                <a:solidFill>
                  <a:srgbClr val="000000"/>
                </a:solidFill>
                <a:latin typeface="Arial" charset="0"/>
              </a:rPr>
              <a:t> </a:t>
            </a:r>
            <a:r>
              <a:rPr lang="en-US" sz="1600" dirty="0" err="1">
                <a:solidFill>
                  <a:srgbClr val="000000"/>
                </a:solidFill>
                <a:latin typeface="Arial" charset="0"/>
              </a:rPr>
              <a:t>api</a:t>
            </a:r>
            <a:r>
              <a:rPr lang="en-US" sz="1600" dirty="0">
                <a:solidFill>
                  <a:srgbClr val="000000"/>
                </a:solidFill>
                <a:latin typeface="Arial" charset="0"/>
              </a:rPr>
              <a:t>. </a:t>
            </a:r>
          </a:p>
          <a:p>
            <a:pPr>
              <a:lnSpc>
                <a:spcPct val="95000"/>
              </a:lnSpc>
              <a:spcBef>
                <a:spcPct val="0"/>
              </a:spcBef>
            </a:pPr>
            <a:r>
              <a:rPr lang="en-US" sz="1600" dirty="0">
                <a:solidFill>
                  <a:srgbClr val="000000"/>
                </a:solidFill>
                <a:latin typeface="Arial" charset="0"/>
              </a:rPr>
              <a:t>The scheduler is the service that determines where to send the requests. In a single zone, the scheduler would find a hypervisor that has enough capacity to fulfill the request.</a:t>
            </a:r>
            <a:endParaRPr lang="en-US" dirty="0"/>
          </a:p>
          <a:p>
            <a:pPr>
              <a:lnSpc>
                <a:spcPct val="95000"/>
              </a:lnSpc>
              <a:spcBef>
                <a:spcPct val="0"/>
              </a:spcBef>
            </a:pPr>
            <a:endParaRPr lang="en-US" sz="1600" dirty="0">
              <a:solidFill>
                <a:srgbClr val="000000"/>
              </a:solidFill>
              <a:latin typeface="Arial" charset="0"/>
            </a:endParaRPr>
          </a:p>
          <a:p>
            <a:pPr>
              <a:lnSpc>
                <a:spcPct val="95000"/>
              </a:lnSpc>
              <a:spcBef>
                <a:spcPct val="0"/>
              </a:spcBef>
            </a:pPr>
            <a:r>
              <a:rPr lang="en-US" sz="1600" dirty="0">
                <a:solidFill>
                  <a:srgbClr val="000000"/>
                </a:solidFill>
                <a:latin typeface="Arial" charset="0"/>
              </a:rPr>
              <a:t>The network service handles the layer 2 and layer 3 configurations within the zone. </a:t>
            </a:r>
            <a:endParaRPr lang="en-US" dirty="0"/>
          </a:p>
          <a:p>
            <a:pPr>
              <a:lnSpc>
                <a:spcPct val="95000"/>
              </a:lnSpc>
              <a:spcBef>
                <a:spcPct val="0"/>
              </a:spcBef>
            </a:pPr>
            <a:r>
              <a:rPr lang="en-US" sz="1600" dirty="0">
                <a:solidFill>
                  <a:srgbClr val="000000"/>
                </a:solidFill>
                <a:latin typeface="Arial" charset="0"/>
              </a:rPr>
              <a:t>There are a number of options for the network service which cover </a:t>
            </a:r>
            <a:r>
              <a:rPr lang="en-US" sz="1600" dirty="0" err="1">
                <a:solidFill>
                  <a:srgbClr val="000000"/>
                </a:solidFill>
                <a:latin typeface="Arial" charset="0"/>
              </a:rPr>
              <a:t>vlans</a:t>
            </a:r>
            <a:r>
              <a:rPr lang="en-US" sz="1600" dirty="0">
                <a:solidFill>
                  <a:srgbClr val="000000"/>
                </a:solidFill>
                <a:latin typeface="Arial" charset="0"/>
              </a:rPr>
              <a:t>, bridges and </a:t>
            </a:r>
            <a:r>
              <a:rPr lang="en-US" sz="1600" dirty="0" err="1">
                <a:solidFill>
                  <a:srgbClr val="000000"/>
                </a:solidFill>
                <a:latin typeface="Arial" charset="0"/>
              </a:rPr>
              <a:t>ip</a:t>
            </a:r>
            <a:r>
              <a:rPr lang="en-US" sz="1600" dirty="0">
                <a:solidFill>
                  <a:srgbClr val="000000"/>
                </a:solidFill>
                <a:latin typeface="Arial" charset="0"/>
              </a:rPr>
              <a:t> assignments. </a:t>
            </a:r>
            <a:endParaRPr lang="en-US" dirty="0"/>
          </a:p>
          <a:p>
            <a:pPr>
              <a:lnSpc>
                <a:spcPct val="95000"/>
              </a:lnSpc>
              <a:spcBef>
                <a:spcPct val="0"/>
              </a:spcBef>
            </a:pPr>
            <a:endParaRPr lang="en-US" sz="1600" dirty="0">
              <a:solidFill>
                <a:srgbClr val="000000"/>
              </a:solidFill>
              <a:latin typeface="Arial" charset="0"/>
            </a:endParaRPr>
          </a:p>
          <a:p>
            <a:pPr>
              <a:lnSpc>
                <a:spcPct val="95000"/>
              </a:lnSpc>
              <a:spcBef>
                <a:spcPct val="0"/>
              </a:spcBef>
            </a:pPr>
            <a:r>
              <a:rPr lang="en-US" sz="1600" dirty="0">
                <a:solidFill>
                  <a:srgbClr val="000000"/>
                </a:solidFill>
                <a:latin typeface="Arial" charset="0"/>
              </a:rPr>
              <a:t>The compute service sits on the hypervisor or in a special utility </a:t>
            </a:r>
            <a:r>
              <a:rPr lang="en-US" sz="1600" dirty="0" err="1">
                <a:solidFill>
                  <a:srgbClr val="000000"/>
                </a:solidFill>
                <a:latin typeface="Arial" charset="0"/>
              </a:rPr>
              <a:t>vm</a:t>
            </a:r>
            <a:r>
              <a:rPr lang="en-US" sz="1600" dirty="0">
                <a:solidFill>
                  <a:srgbClr val="000000"/>
                </a:solidFill>
                <a:latin typeface="Arial" charset="0"/>
              </a:rPr>
              <a:t> that resides within the hypervisor. The compute node sends the commands to the hypervisor and returns the results up the stack.</a:t>
            </a:r>
            <a:endParaRPr lang="en-US" dirty="0"/>
          </a:p>
          <a:p>
            <a:pPr>
              <a:lnSpc>
                <a:spcPct val="95000"/>
              </a:lnSpc>
              <a:spcBef>
                <a:spcPct val="0"/>
              </a:spcBef>
            </a:pPr>
            <a:endParaRPr lang="en-US" sz="1600" dirty="0">
              <a:solidFill>
                <a:srgbClr val="000000"/>
              </a:solidFill>
              <a:latin typeface="Arial" charset="0"/>
            </a:endParaRPr>
          </a:p>
          <a:p>
            <a:pPr>
              <a:lnSpc>
                <a:spcPct val="95000"/>
              </a:lnSpc>
              <a:spcBef>
                <a:spcPct val="0"/>
              </a:spcBef>
            </a:pPr>
            <a:r>
              <a:rPr lang="en-US" sz="1600" dirty="0">
                <a:solidFill>
                  <a:srgbClr val="000000"/>
                </a:solidFill>
                <a:latin typeface="Arial" charset="0"/>
              </a:rPr>
              <a:t>Lastly, each zone needs a database and a queue to store configuration and zone communications </a:t>
            </a:r>
          </a:p>
          <a:p>
            <a:pPr>
              <a:lnSpc>
                <a:spcPct val="95000"/>
              </a:lnSpc>
              <a:spcBef>
                <a:spcPct val="0"/>
              </a:spcBef>
            </a:pPr>
            <a:endParaRPr lang="en-US" sz="1600" dirty="0">
              <a:solidFill>
                <a:srgbClr val="000000"/>
              </a:solidFill>
              <a:latin typeface="Arial" charset="0"/>
            </a:endParaRPr>
          </a:p>
          <a:p>
            <a:pPr>
              <a:lnSpc>
                <a:spcPct val="95000"/>
              </a:lnSpc>
              <a:spcBef>
                <a:spcPct val="0"/>
              </a:spcBef>
            </a:pPr>
            <a:endParaRPr lang="en-US" sz="1600" dirty="0">
              <a:solidFill>
                <a:srgbClr val="000000"/>
              </a:solidFill>
              <a:latin typeface="Arial" charset="0"/>
            </a:endParaRPr>
          </a:p>
          <a:p>
            <a:pPr>
              <a:lnSpc>
                <a:spcPct val="95000"/>
              </a:lnSpc>
              <a:spcBef>
                <a:spcPct val="0"/>
              </a:spcBef>
            </a:pPr>
            <a:r>
              <a:rPr lang="en-US" sz="1600" dirty="0">
                <a:solidFill>
                  <a:srgbClr val="000000"/>
                </a:solidFill>
                <a:latin typeface="Arial" charset="0"/>
              </a:rPr>
              <a:t>----- Meeting Notes (7/24/11 21:48) -----</a:t>
            </a:r>
          </a:p>
          <a:p>
            <a:pPr>
              <a:lnSpc>
                <a:spcPct val="95000"/>
              </a:lnSpc>
              <a:spcBef>
                <a:spcPct val="0"/>
              </a:spcBef>
            </a:pPr>
            <a:r>
              <a:rPr lang="en-US" sz="1600" dirty="0">
                <a:solidFill>
                  <a:srgbClr val="000000"/>
                </a:solidFill>
                <a:latin typeface="Arial" charset="0"/>
              </a:rPr>
              <a:t>get the network topologies for Openstack.</a:t>
            </a:r>
          </a:p>
          <a:p>
            <a:pPr>
              <a:lnSpc>
                <a:spcPct val="95000"/>
              </a:lnSpc>
              <a:spcBef>
                <a:spcPct val="0"/>
              </a:spcBef>
            </a:pPr>
            <a:endParaRPr lang="en-US" sz="1600" dirty="0">
              <a:solidFill>
                <a:srgbClr val="000000"/>
              </a:solidFill>
              <a:latin typeface="Arial" charset="0"/>
            </a:endParaRPr>
          </a:p>
          <a:p>
            <a:pPr>
              <a:lnSpc>
                <a:spcPct val="95000"/>
              </a:lnSpc>
              <a:spcBef>
                <a:spcPct val="0"/>
              </a:spcBef>
            </a:pPr>
            <a:r>
              <a:rPr lang="en-US" sz="1600" dirty="0">
                <a:solidFill>
                  <a:srgbClr val="000000"/>
                </a:solidFill>
                <a:latin typeface="Arial" charset="0"/>
              </a:rPr>
              <a:t>the compute node runs as a virtual applicance on the hypervisor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E3E5A61-8F22-5649-87DC-52D216887BE9}" type="slidenum">
              <a:rPr lang="en-US"/>
              <a:pPr/>
              <a:t>10</a:t>
            </a:fld>
            <a:endParaRPr lang="en-US"/>
          </a:p>
        </p:txBody>
      </p:sp>
      <p:sp>
        <p:nvSpPr>
          <p:cNvPr id="22529" name="Rectangle 1"/>
          <p:cNvSpPr>
            <a:spLocks noGrp="1" noRot="1" noChangeAspect="1" noChangeArrowheads="1"/>
          </p:cNvSpPr>
          <p:nvPr>
            <p:ph type="sldImg"/>
          </p:nvPr>
        </p:nvSpPr>
        <p:spPr>
          <a:ln/>
          <a:extLst>
            <a:ext uri="{FAA26D3D-D897-4be2-8F04-BA451C77F1D7}">
              <ma14:placeholderFlag xmlns:ma14="http://schemas.microsoft.com/office/mac/drawingml/2011/main" val="1"/>
            </a:ext>
          </a:extLst>
        </p:spPr>
      </p:sp>
      <p:sp>
        <p:nvSpPr>
          <p:cNvPr id="22530" name="Rectangle 2"/>
          <p:cNvSpPr>
            <a:spLocks noGrp="1" noChangeArrowheads="1"/>
          </p:cNvSpPr>
          <p:nvPr>
            <p:ph type="body" idx="1"/>
          </p:nvPr>
        </p:nvSpPr>
        <p:spPr/>
        <p:txBody>
          <a:bodyPr lIns="0" tIns="0" rIns="0" bIns="0"/>
          <a:lstStyle/>
          <a:p>
            <a:pPr>
              <a:lnSpc>
                <a:spcPct val="95000"/>
              </a:lnSpc>
              <a:spcBef>
                <a:spcPct val="0"/>
              </a:spcBef>
            </a:pPr>
            <a:r>
              <a:rPr lang="en-US" sz="1600" dirty="0">
                <a:solidFill>
                  <a:srgbClr val="000000"/>
                </a:solidFill>
                <a:latin typeface="Arial" charset="0"/>
              </a:rPr>
              <a:t>A zone does not have to have any hypervisors in it. </a:t>
            </a:r>
            <a:endParaRPr lang="en-US" dirty="0"/>
          </a:p>
          <a:p>
            <a:pPr>
              <a:lnSpc>
                <a:spcPct val="95000"/>
              </a:lnSpc>
              <a:spcBef>
                <a:spcPct val="0"/>
              </a:spcBef>
            </a:pPr>
            <a:r>
              <a:rPr lang="en-US" sz="1600" dirty="0" smtClean="0">
                <a:solidFill>
                  <a:srgbClr val="000000"/>
                </a:solidFill>
                <a:latin typeface="Arial" charset="0"/>
              </a:rPr>
              <a:t>In </a:t>
            </a:r>
            <a:r>
              <a:rPr lang="en-US" sz="1600" dirty="0">
                <a:solidFill>
                  <a:srgbClr val="000000"/>
                </a:solidFill>
                <a:latin typeface="Arial" charset="0"/>
              </a:rPr>
              <a:t>our example here, we don't have any compute resources assigned to our </a:t>
            </a:r>
            <a:r>
              <a:rPr lang="en-US" sz="1600" dirty="0" smtClean="0">
                <a:solidFill>
                  <a:srgbClr val="000000"/>
                </a:solidFill>
                <a:latin typeface="Arial" charset="0"/>
              </a:rPr>
              <a:t>zone OR</a:t>
            </a:r>
            <a:r>
              <a:rPr lang="en-US" sz="1600" baseline="0" dirty="0" smtClean="0">
                <a:solidFill>
                  <a:srgbClr val="000000"/>
                </a:solidFill>
                <a:latin typeface="Arial" charset="0"/>
              </a:rPr>
              <a:t> all the resources could be in use</a:t>
            </a:r>
            <a:r>
              <a:rPr lang="en-US" sz="1600" dirty="0" smtClean="0">
                <a:solidFill>
                  <a:srgbClr val="000000"/>
                </a:solidFill>
                <a:latin typeface="Arial" charset="0"/>
              </a:rPr>
              <a:t>. </a:t>
            </a:r>
            <a:r>
              <a:rPr lang="en-US" sz="1600" dirty="0">
                <a:solidFill>
                  <a:srgbClr val="000000"/>
                </a:solidFill>
                <a:latin typeface="Arial" charset="0"/>
              </a:rPr>
              <a:t>When our  user requests an instance, the scheduler checks to see if there is any capacity and will send an error back to the user if there is none. </a:t>
            </a:r>
          </a:p>
          <a:p>
            <a:pPr>
              <a:lnSpc>
                <a:spcPct val="95000"/>
              </a:lnSpc>
              <a:spcBef>
                <a:spcPct val="0"/>
              </a:spcBef>
            </a:pPr>
            <a:r>
              <a:rPr lang="en-US" sz="1600" dirty="0" smtClean="0">
                <a:solidFill>
                  <a:srgbClr val="000000"/>
                </a:solidFill>
                <a:latin typeface="Arial" charset="0"/>
              </a:rPr>
              <a:t>So, How exactly</a:t>
            </a:r>
            <a:r>
              <a:rPr lang="en-US" sz="1600" baseline="0" dirty="0" smtClean="0">
                <a:solidFill>
                  <a:srgbClr val="000000"/>
                </a:solidFill>
                <a:latin typeface="Arial" charset="0"/>
              </a:rPr>
              <a:t> </a:t>
            </a:r>
            <a:r>
              <a:rPr lang="en-US" sz="1600" dirty="0" smtClean="0">
                <a:solidFill>
                  <a:srgbClr val="000000"/>
                </a:solidFill>
                <a:latin typeface="Arial" charset="0"/>
              </a:rPr>
              <a:t>is </a:t>
            </a:r>
            <a:r>
              <a:rPr lang="en-US" sz="1600" dirty="0">
                <a:solidFill>
                  <a:srgbClr val="000000"/>
                </a:solidFill>
                <a:latin typeface="Arial" charset="0"/>
              </a:rPr>
              <a:t>an empty zone useful? </a:t>
            </a:r>
            <a:endParaRPr lang="en-US" dirty="0"/>
          </a:p>
          <a:p>
            <a:pPr>
              <a:lnSpc>
                <a:spcPct val="95000"/>
              </a:lnSpc>
              <a:spcBef>
                <a:spcPct val="0"/>
              </a:spcBef>
            </a:pPr>
            <a:endParaRPr lang="en-US" sz="1600" dirty="0">
              <a:solidFill>
                <a:srgbClr val="000000"/>
              </a:solidFill>
              <a:latin typeface="Arial" charset="0"/>
            </a:endParaRPr>
          </a:p>
          <a:p>
            <a:pPr>
              <a:lnSpc>
                <a:spcPct val="95000"/>
              </a:lnSpc>
              <a:spcBef>
                <a:spcPct val="0"/>
              </a:spcBef>
            </a:pPr>
            <a:endParaRPr lang="en-US" sz="1600" dirty="0">
              <a:solidFill>
                <a:srgbClr val="000000"/>
              </a:solidFill>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62000" y="2366963"/>
            <a:ext cx="8636000" cy="16335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524000" y="4318000"/>
            <a:ext cx="7112000" cy="1947863"/>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7631CD7-1E10-3443-A32C-CC3589ED78FB}" type="slidenum">
              <a:rPr lang="en-US"/>
              <a:pPr/>
              <a:t>‹#›</a:t>
            </a:fld>
            <a:endParaRPr lang="en-US"/>
          </a:p>
        </p:txBody>
      </p:sp>
    </p:spTree>
    <p:extLst>
      <p:ext uri="{BB962C8B-B14F-4D97-AF65-F5344CB8AC3E}">
        <p14:creationId xmlns:p14="http://schemas.microsoft.com/office/powerpoint/2010/main" val="6021017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A9E0936-7DB8-3D4B-AD20-51D3ADA9E01A}" type="slidenum">
              <a:rPr lang="en-US"/>
              <a:pPr/>
              <a:t>‹#›</a:t>
            </a:fld>
            <a:endParaRPr lang="en-US"/>
          </a:p>
        </p:txBody>
      </p:sp>
    </p:spTree>
    <p:extLst>
      <p:ext uri="{BB962C8B-B14F-4D97-AF65-F5344CB8AC3E}">
        <p14:creationId xmlns:p14="http://schemas.microsoft.com/office/powerpoint/2010/main" val="32739753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39000" y="676275"/>
            <a:ext cx="2159000" cy="60975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62000" y="676275"/>
            <a:ext cx="6324600" cy="60975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8BA1ADD-AFB5-1D45-8B8E-1E3D1B513326}" type="slidenum">
              <a:rPr lang="en-US"/>
              <a:pPr/>
              <a:t>‹#›</a:t>
            </a:fld>
            <a:endParaRPr lang="en-US"/>
          </a:p>
        </p:txBody>
      </p:sp>
    </p:spTree>
    <p:extLst>
      <p:ext uri="{BB962C8B-B14F-4D97-AF65-F5344CB8AC3E}">
        <p14:creationId xmlns:p14="http://schemas.microsoft.com/office/powerpoint/2010/main" val="30938221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C7DD48C-AB5D-574A-BB44-6BCE52E770BA}" type="slidenum">
              <a:rPr lang="en-US"/>
              <a:pPr/>
              <a:t>‹#›</a:t>
            </a:fld>
            <a:endParaRPr lang="en-US"/>
          </a:p>
        </p:txBody>
      </p:sp>
    </p:spTree>
    <p:extLst>
      <p:ext uri="{BB962C8B-B14F-4D97-AF65-F5344CB8AC3E}">
        <p14:creationId xmlns:p14="http://schemas.microsoft.com/office/powerpoint/2010/main" val="41959758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03275" y="4895850"/>
            <a:ext cx="8636000" cy="15144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803275" y="3228975"/>
            <a:ext cx="8636000" cy="16668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051285C-3D20-3545-B4A6-275A29C321D9}" type="slidenum">
              <a:rPr lang="en-US"/>
              <a:pPr/>
              <a:t>‹#›</a:t>
            </a:fld>
            <a:endParaRPr lang="en-US"/>
          </a:p>
        </p:txBody>
      </p:sp>
    </p:spTree>
    <p:extLst>
      <p:ext uri="{BB962C8B-B14F-4D97-AF65-F5344CB8AC3E}">
        <p14:creationId xmlns:p14="http://schemas.microsoft.com/office/powerpoint/2010/main" val="36252405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62000" y="2200275"/>
            <a:ext cx="4241800" cy="45735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56200" y="2200275"/>
            <a:ext cx="4241800" cy="45735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1E596777-6D9F-B645-8E77-8C907118A5C0}" type="slidenum">
              <a:rPr lang="en-US"/>
              <a:pPr/>
              <a:t>‹#›</a:t>
            </a:fld>
            <a:endParaRPr lang="en-US"/>
          </a:p>
        </p:txBody>
      </p:sp>
    </p:spTree>
    <p:extLst>
      <p:ext uri="{BB962C8B-B14F-4D97-AF65-F5344CB8AC3E}">
        <p14:creationId xmlns:p14="http://schemas.microsoft.com/office/powerpoint/2010/main" val="20656495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8000" y="304800"/>
            <a:ext cx="9144000" cy="1270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8000" y="1704975"/>
            <a:ext cx="4489450" cy="7112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8000" y="2416175"/>
            <a:ext cx="4489450" cy="43910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60963" y="1704975"/>
            <a:ext cx="4491037" cy="7112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160963" y="2416175"/>
            <a:ext cx="4491037" cy="43910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7019A65D-5CA0-9B46-A703-5A0A982AA56B}" type="slidenum">
              <a:rPr lang="en-US"/>
              <a:pPr/>
              <a:t>‹#›</a:t>
            </a:fld>
            <a:endParaRPr lang="en-US"/>
          </a:p>
        </p:txBody>
      </p:sp>
    </p:spTree>
    <p:extLst>
      <p:ext uri="{BB962C8B-B14F-4D97-AF65-F5344CB8AC3E}">
        <p14:creationId xmlns:p14="http://schemas.microsoft.com/office/powerpoint/2010/main" val="20017867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0C334864-99D8-B94E-8115-3BBCE8CF23F2}" type="slidenum">
              <a:rPr lang="en-US"/>
              <a:pPr/>
              <a:t>‹#›</a:t>
            </a:fld>
            <a:endParaRPr lang="en-US"/>
          </a:p>
        </p:txBody>
      </p:sp>
    </p:spTree>
    <p:extLst>
      <p:ext uri="{BB962C8B-B14F-4D97-AF65-F5344CB8AC3E}">
        <p14:creationId xmlns:p14="http://schemas.microsoft.com/office/powerpoint/2010/main" val="1890815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00B3205B-9ED3-634F-BA03-A77A6CC74997}" type="slidenum">
              <a:rPr lang="en-US"/>
              <a:pPr/>
              <a:t>‹#›</a:t>
            </a:fld>
            <a:endParaRPr lang="en-US"/>
          </a:p>
        </p:txBody>
      </p:sp>
    </p:spTree>
    <p:extLst>
      <p:ext uri="{BB962C8B-B14F-4D97-AF65-F5344CB8AC3E}">
        <p14:creationId xmlns:p14="http://schemas.microsoft.com/office/powerpoint/2010/main" val="31595672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0" y="303213"/>
            <a:ext cx="3343275" cy="129063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971925" y="303213"/>
            <a:ext cx="5680075" cy="65039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8000" y="1593850"/>
            <a:ext cx="3343275" cy="52133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FE3FE3D8-6EBD-3740-9D08-97AF867EEC5B}" type="slidenum">
              <a:rPr lang="en-US"/>
              <a:pPr/>
              <a:t>‹#›</a:t>
            </a:fld>
            <a:endParaRPr lang="en-US"/>
          </a:p>
        </p:txBody>
      </p:sp>
    </p:spTree>
    <p:extLst>
      <p:ext uri="{BB962C8B-B14F-4D97-AF65-F5344CB8AC3E}">
        <p14:creationId xmlns:p14="http://schemas.microsoft.com/office/powerpoint/2010/main" val="8652372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90725" y="5334000"/>
            <a:ext cx="6096000" cy="6302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990725" y="681038"/>
            <a:ext cx="6096000" cy="4572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990725" y="5964238"/>
            <a:ext cx="6096000" cy="8937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E4E80C2C-9A48-6B44-8FCD-C46FBFA731B9}" type="slidenum">
              <a:rPr lang="en-US"/>
              <a:pPr/>
              <a:t>‹#›</a:t>
            </a:fld>
            <a:endParaRPr lang="en-US"/>
          </a:p>
        </p:txBody>
      </p:sp>
    </p:spTree>
    <p:extLst>
      <p:ext uri="{BB962C8B-B14F-4D97-AF65-F5344CB8AC3E}">
        <p14:creationId xmlns:p14="http://schemas.microsoft.com/office/powerpoint/2010/main" val="411118465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62000" y="676275"/>
            <a:ext cx="8636000" cy="1271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762000" y="2200275"/>
            <a:ext cx="8636000" cy="4573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762000" y="6942138"/>
            <a:ext cx="2117725" cy="509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auto">
          <a:xfrm>
            <a:off x="3470275" y="6942138"/>
            <a:ext cx="3219450" cy="509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7280275" y="6942138"/>
            <a:ext cx="2119313" cy="509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a:defRPr sz="1400"/>
            </a:lvl1pPr>
          </a:lstStyle>
          <a:p>
            <a:fld id="{9A92B51F-4D3B-2D44-9227-1F1FFB668C18}"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charset="0"/>
          <a:ea typeface="ＭＳ Ｐゴシック" charset="0"/>
        </a:defRPr>
      </a:lvl2pPr>
      <a:lvl3pPr algn="ctr" rtl="0" fontAlgn="base">
        <a:spcBef>
          <a:spcPct val="0"/>
        </a:spcBef>
        <a:spcAft>
          <a:spcPct val="0"/>
        </a:spcAft>
        <a:defRPr sz="4400">
          <a:solidFill>
            <a:schemeClr val="tx2"/>
          </a:solidFill>
          <a:latin typeface="Times New Roman" charset="0"/>
          <a:ea typeface="ＭＳ Ｐゴシック" charset="0"/>
        </a:defRPr>
      </a:lvl3pPr>
      <a:lvl4pPr algn="ctr" rtl="0" fontAlgn="base">
        <a:spcBef>
          <a:spcPct val="0"/>
        </a:spcBef>
        <a:spcAft>
          <a:spcPct val="0"/>
        </a:spcAft>
        <a:defRPr sz="4400">
          <a:solidFill>
            <a:schemeClr val="tx2"/>
          </a:solidFill>
          <a:latin typeface="Times New Roman" charset="0"/>
          <a:ea typeface="ＭＳ Ｐゴシック" charset="0"/>
        </a:defRPr>
      </a:lvl4pPr>
      <a:lvl5pPr algn="ctr" rtl="0" fontAlgn="base">
        <a:spcBef>
          <a:spcPct val="0"/>
        </a:spcBef>
        <a:spcAft>
          <a:spcPct val="0"/>
        </a:spcAft>
        <a:defRPr sz="4400">
          <a:solidFill>
            <a:schemeClr val="tx2"/>
          </a:solidFill>
          <a:latin typeface="Times New Roman" charset="0"/>
          <a:ea typeface="ＭＳ Ｐゴシック" charset="0"/>
        </a:defRPr>
      </a:lvl5pPr>
      <a:lvl6pPr marL="457200" algn="ctr" rtl="0" fontAlgn="base">
        <a:spcBef>
          <a:spcPct val="0"/>
        </a:spcBef>
        <a:spcAft>
          <a:spcPct val="0"/>
        </a:spcAft>
        <a:defRPr sz="4400">
          <a:solidFill>
            <a:schemeClr val="tx2"/>
          </a:solidFill>
          <a:latin typeface="Times New Roman" charset="0"/>
          <a:ea typeface="ＭＳ Ｐゴシック" charset="0"/>
        </a:defRPr>
      </a:lvl6pPr>
      <a:lvl7pPr marL="914400" algn="ctr" rtl="0" fontAlgn="base">
        <a:spcBef>
          <a:spcPct val="0"/>
        </a:spcBef>
        <a:spcAft>
          <a:spcPct val="0"/>
        </a:spcAft>
        <a:defRPr sz="4400">
          <a:solidFill>
            <a:schemeClr val="tx2"/>
          </a:solidFill>
          <a:latin typeface="Times New Roman" charset="0"/>
          <a:ea typeface="ＭＳ Ｐゴシック" charset="0"/>
        </a:defRPr>
      </a:lvl7pPr>
      <a:lvl8pPr marL="1371600" algn="ctr" rtl="0" fontAlgn="base">
        <a:spcBef>
          <a:spcPct val="0"/>
        </a:spcBef>
        <a:spcAft>
          <a:spcPct val="0"/>
        </a:spcAft>
        <a:defRPr sz="4400">
          <a:solidFill>
            <a:schemeClr val="tx2"/>
          </a:solidFill>
          <a:latin typeface="Times New Roman" charset="0"/>
          <a:ea typeface="ＭＳ Ｐゴシック" charset="0"/>
        </a:defRPr>
      </a:lvl8pPr>
      <a:lvl9pPr marL="1828800" algn="ctr" rtl="0" fontAlgn="base">
        <a:spcBef>
          <a:spcPct val="0"/>
        </a:spcBef>
        <a:spcAft>
          <a:spcPct val="0"/>
        </a:spcAft>
        <a:defRPr sz="4400">
          <a:solidFill>
            <a:schemeClr val="tx2"/>
          </a:solidFill>
          <a:latin typeface="Times New Roman" charset="0"/>
          <a:ea typeface="ＭＳ Ｐゴシック"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4" Type="http://schemas.openxmlformats.org/officeDocument/2006/relationships/image" Target="../media/image1.jpeg"/><Relationship Id="rId5" Type="http://schemas.openxmlformats.org/officeDocument/2006/relationships/image" Target="../media/image16.jpeg"/><Relationship Id="rId6" Type="http://schemas.openxmlformats.org/officeDocument/2006/relationships/image" Target="../media/image17.jpeg"/><Relationship Id="rId7" Type="http://schemas.openxmlformats.org/officeDocument/2006/relationships/image" Target="../media/image18.png"/><Relationship Id="rId1" Type="http://schemas.openxmlformats.org/officeDocument/2006/relationships/tags" Target="../tags/tag4.xml"/><Relationship Id="rId2"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4" Type="http://schemas.openxmlformats.org/officeDocument/2006/relationships/image" Target="../media/image1.jpeg"/><Relationship Id="rId5" Type="http://schemas.openxmlformats.org/officeDocument/2006/relationships/image" Target="../media/image19.png"/><Relationship Id="rId6" Type="http://schemas.openxmlformats.org/officeDocument/2006/relationships/image" Target="../media/image15.png"/><Relationship Id="rId7" Type="http://schemas.openxmlformats.org/officeDocument/2006/relationships/image" Target="../media/image18.png"/><Relationship Id="rId1" Type="http://schemas.openxmlformats.org/officeDocument/2006/relationships/tags" Target="../tags/tag5.xml"/><Relationship Id="rId2"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4" Type="http://schemas.openxmlformats.org/officeDocument/2006/relationships/image" Target="../media/image1.jpeg"/><Relationship Id="rId5" Type="http://schemas.openxmlformats.org/officeDocument/2006/relationships/image" Target="../media/image20.jpeg"/><Relationship Id="rId6" Type="http://schemas.openxmlformats.org/officeDocument/2006/relationships/image" Target="../media/image14.png"/><Relationship Id="rId7" Type="http://schemas.openxmlformats.org/officeDocument/2006/relationships/image" Target="../media/image21.png"/><Relationship Id="rId1" Type="http://schemas.openxmlformats.org/officeDocument/2006/relationships/tags" Target="../tags/tag6.xml"/><Relationship Id="rId2"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jpeg"/></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4" Type="http://schemas.openxmlformats.org/officeDocument/2006/relationships/image" Target="../media/image1.jpeg"/><Relationship Id="rId5" Type="http://schemas.openxmlformats.org/officeDocument/2006/relationships/image" Target="../media/image15.png"/><Relationship Id="rId1" Type="http://schemas.openxmlformats.org/officeDocument/2006/relationships/tags" Target="../tags/tag7.xml"/><Relationship Id="rId2"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4" Type="http://schemas.openxmlformats.org/officeDocument/2006/relationships/image" Target="../media/image1.jpeg"/><Relationship Id="rId1" Type="http://schemas.openxmlformats.org/officeDocument/2006/relationships/tags" Target="../tags/tag8.xml"/><Relationship Id="rId2"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jpe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png"/><Relationship Id="rId5"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4.png"/><Relationship Id="rId5" Type="http://schemas.openxmlformats.org/officeDocument/2006/relationships/image" Target="../media/image5.jpeg"/><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4" Type="http://schemas.openxmlformats.org/officeDocument/2006/relationships/image" Target="../media/image1.jpeg"/><Relationship Id="rId5" Type="http://schemas.openxmlformats.org/officeDocument/2006/relationships/image" Target="../media/image7.emf"/><Relationship Id="rId1" Type="http://schemas.openxmlformats.org/officeDocument/2006/relationships/tags" Target="../tags/tag1.xml"/><Relationship Id="rId2"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jpe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4" Type="http://schemas.openxmlformats.org/officeDocument/2006/relationships/image" Target="../media/image1.jpeg"/><Relationship Id="rId5" Type="http://schemas.openxmlformats.org/officeDocument/2006/relationships/image" Target="../media/image12.jpeg"/><Relationship Id="rId6" Type="http://schemas.openxmlformats.org/officeDocument/2006/relationships/image" Target="../media/image13.jpeg"/><Relationship Id="rId7" Type="http://schemas.openxmlformats.org/officeDocument/2006/relationships/image" Target="../media/image14.png"/><Relationship Id="rId1" Type="http://schemas.openxmlformats.org/officeDocument/2006/relationships/tags" Target="../tags/tag2.xml"/><Relationship Id="rId2"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4" Type="http://schemas.openxmlformats.org/officeDocument/2006/relationships/image" Target="../media/image1.jpeg"/><Relationship Id="rId5" Type="http://schemas.openxmlformats.org/officeDocument/2006/relationships/image" Target="../media/image15.png"/><Relationship Id="rId1" Type="http://schemas.openxmlformats.org/officeDocument/2006/relationships/tags" Target="../tags/tag3.xml"/><Relationship Id="rId2"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49" name="Rectangle 1"/>
          <p:cNvSpPr>
            <a:spLocks noGrp="1" noChangeArrowheads="1"/>
          </p:cNvSpPr>
          <p:nvPr>
            <p:ph type="ctrTitle"/>
          </p:nvPr>
        </p:nvSpPr>
        <p:spPr>
          <a:xfrm>
            <a:off x="958850" y="2344738"/>
            <a:ext cx="8458200" cy="1909762"/>
          </a:xfrm>
        </p:spPr>
        <p:txBody>
          <a:bodyPr lIns="0" tIns="0" rIns="0" bIns="0" anchor="t"/>
          <a:lstStyle/>
          <a:p>
            <a:pPr>
              <a:lnSpc>
                <a:spcPct val="95000"/>
              </a:lnSpc>
            </a:pPr>
            <a:r>
              <a:rPr lang="en-US" sz="3700" dirty="0">
                <a:solidFill>
                  <a:srgbClr val="000000"/>
                </a:solidFill>
                <a:latin typeface="Arial" charset="0"/>
              </a:rPr>
              <a:t>Achieving Hybrid Cloud Mobility with OpenStack and XCP</a:t>
            </a:r>
          </a:p>
        </p:txBody>
      </p:sp>
      <p:sp>
        <p:nvSpPr>
          <p:cNvPr id="2050" name="Rectangle 2"/>
          <p:cNvSpPr>
            <a:spLocks noGrp="1" noChangeArrowheads="1"/>
          </p:cNvSpPr>
          <p:nvPr>
            <p:ph type="subTitle" idx="1"/>
          </p:nvPr>
        </p:nvSpPr>
        <p:spPr>
          <a:xfrm>
            <a:off x="1766888" y="4568825"/>
            <a:ext cx="6613525" cy="955675"/>
          </a:xfrm>
        </p:spPr>
        <p:txBody>
          <a:bodyPr lIns="0" tIns="0" rIns="0" bIns="0"/>
          <a:lstStyle/>
          <a:p>
            <a:pPr>
              <a:lnSpc>
                <a:spcPct val="95000"/>
              </a:lnSpc>
              <a:spcBef>
                <a:spcPct val="0"/>
              </a:spcBef>
            </a:pPr>
            <a:r>
              <a:rPr lang="en-US">
                <a:solidFill>
                  <a:srgbClr val="000000"/>
                </a:solidFill>
                <a:latin typeface="Arial" charset="0"/>
              </a:rPr>
              <a:t>Todd Deshane, </a:t>
            </a:r>
            <a:r>
              <a:rPr lang="en-US" u="sng">
                <a:solidFill>
                  <a:srgbClr val="000000"/>
                </a:solidFill>
                <a:latin typeface="Arial" charset="0"/>
              </a:rPr>
              <a:t>Ewan Mellor</a:t>
            </a:r>
            <a:r>
              <a:rPr lang="en-US">
                <a:solidFill>
                  <a:srgbClr val="000000"/>
                </a:solidFill>
                <a:latin typeface="Arial" charset="0"/>
              </a:rPr>
              <a:t>, and </a:t>
            </a:r>
            <a:r>
              <a:rPr lang="en-US" u="sng">
                <a:solidFill>
                  <a:srgbClr val="000000"/>
                </a:solidFill>
                <a:latin typeface="Arial" charset="0"/>
              </a:rPr>
              <a:t>Paul Voccio</a:t>
            </a:r>
          </a:p>
        </p:txBody>
      </p:sp>
    </p:spTree>
  </p:cSld>
  <p:clrMapOvr>
    <a:masterClrMapping/>
  </p:clrMapOvr>
  <mc:AlternateContent xmlns:mc="http://schemas.openxmlformats.org/markup-compatibility/2006">
    <mc:Choice xmlns:p14="http://schemas.microsoft.com/office/powerpoint/2010/main" Requires="p14">
      <p:transition spd="slow" p14:dur="2000" advTm="4920"/>
    </mc:Choice>
    <mc:Fallback>
      <p:transition xmlns:p14="http://schemas.microsoft.com/office/powerpoint/2010/main" spd="slow" advTm="4920"/>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21505" name="Rectangle 1"/>
          <p:cNvSpPr>
            <a:spLocks noGrp="1" noChangeArrowheads="1"/>
          </p:cNvSpPr>
          <p:nvPr>
            <p:ph type="title"/>
          </p:nvPr>
        </p:nvSpPr>
        <p:spPr>
          <a:xfrm>
            <a:off x="211138" y="508000"/>
            <a:ext cx="2982912" cy="560388"/>
          </a:xfrm>
        </p:spPr>
        <p:txBody>
          <a:bodyPr lIns="0" tIns="0" rIns="0" bIns="0" anchor="t"/>
          <a:lstStyle/>
          <a:p>
            <a:pPr algn="l">
              <a:lnSpc>
                <a:spcPct val="95000"/>
              </a:lnSpc>
            </a:pPr>
            <a:r>
              <a:rPr lang="en-US" sz="4300">
                <a:solidFill>
                  <a:srgbClr val="000000"/>
                </a:solidFill>
                <a:latin typeface="Arial" charset="0"/>
              </a:rPr>
              <a:t>MultiZone</a:t>
            </a:r>
          </a:p>
        </p:txBody>
      </p:sp>
      <p:pic>
        <p:nvPicPr>
          <p:cNvPr id="21517" name="Picture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1727200"/>
            <a:ext cx="1254125" cy="1222375"/>
          </a:xfrm>
          <a:prstGeom prst="rect">
            <a:avLst/>
          </a:prstGeom>
          <a:noFill/>
          <a:extLst>
            <a:ext uri="{909E8E84-426E-40dd-AFC4-6F175D3DCCD1}">
              <a14:hiddenFill xmlns:a14="http://schemas.microsoft.com/office/drawing/2010/main">
                <a:solidFill>
                  <a:srgbClr val="FFFFFF"/>
                </a:solidFill>
              </a14:hiddenFill>
            </a:ext>
          </a:extLst>
        </p:spPr>
      </p:pic>
      <p:pic>
        <p:nvPicPr>
          <p:cNvPr id="21518" name="Picture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37143" y="1689910"/>
            <a:ext cx="1390650" cy="1274763"/>
          </a:xfrm>
          <a:prstGeom prst="rect">
            <a:avLst/>
          </a:prstGeom>
          <a:noFill/>
          <a:extLst>
            <a:ext uri="{909E8E84-426E-40dd-AFC4-6F175D3DCCD1}">
              <a14:hiddenFill xmlns:a14="http://schemas.microsoft.com/office/drawing/2010/main">
                <a:solidFill>
                  <a:srgbClr val="FFFFFF"/>
                </a:solidFill>
              </a14:hiddenFill>
            </a:ext>
          </a:extLst>
        </p:spPr>
      </p:pic>
      <p:sp>
        <p:nvSpPr>
          <p:cNvPr id="13" name="Rounded Rectangle 12"/>
          <p:cNvSpPr/>
          <p:nvPr/>
        </p:nvSpPr>
        <p:spPr>
          <a:xfrm>
            <a:off x="3518649" y="4676588"/>
            <a:ext cx="3428998" cy="1990160"/>
          </a:xfrm>
          <a:prstGeom prst="roundRect">
            <a:avLst/>
          </a:prstGeom>
          <a:solidFill>
            <a:schemeClr val="tx1">
              <a:lumMod val="75000"/>
              <a:lumOff val="25000"/>
            </a:schemeClr>
          </a:solidFill>
          <a:ln>
            <a:solidFill>
              <a:schemeClr val="tx1"/>
            </a:solidFill>
          </a:ln>
          <a:scene3d>
            <a:camera prst="isometricOffAxis1Right"/>
            <a:lightRig rig="threePt" dir="t"/>
          </a:scene3d>
          <a:sp3d extrusionH="381000"/>
        </p:spPr>
        <p:style>
          <a:lnRef idx="2">
            <a:schemeClr val="dk1"/>
          </a:lnRef>
          <a:fillRef idx="1">
            <a:schemeClr val="lt1"/>
          </a:fillRef>
          <a:effectRef idx="0">
            <a:schemeClr val="dk1"/>
          </a:effectRef>
          <a:fontRef idx="minor">
            <a:schemeClr val="dk1"/>
          </a:fontRef>
        </p:style>
        <p:txBody>
          <a:bodyPr rtlCol="0" anchor="ctr"/>
          <a:lstStyle/>
          <a:p>
            <a:pPr algn="ctr"/>
            <a:r>
              <a:rPr lang="en-US" sz="7200" b="1" dirty="0" smtClean="0">
                <a:ln>
                  <a:solidFill>
                    <a:schemeClr val="tx1"/>
                  </a:solidFill>
                </a:ln>
                <a:solidFill>
                  <a:schemeClr val="bg1"/>
                </a:solidFill>
                <a:latin typeface="Consolas"/>
              </a:rPr>
              <a:t>zone0</a:t>
            </a:r>
            <a:endParaRPr lang="en-US" sz="7200" b="1" dirty="0">
              <a:ln>
                <a:solidFill>
                  <a:schemeClr val="tx1"/>
                </a:solidFill>
              </a:ln>
              <a:solidFill>
                <a:schemeClr val="bg1"/>
              </a:solidFill>
              <a:latin typeface="Consolas"/>
            </a:endParaRPr>
          </a:p>
        </p:txBody>
      </p:sp>
      <p:sp>
        <p:nvSpPr>
          <p:cNvPr id="14" name="Right Arrow 13"/>
          <p:cNvSpPr/>
          <p:nvPr/>
        </p:nvSpPr>
        <p:spPr>
          <a:xfrm rot="5400000">
            <a:off x="4559326" y="3656942"/>
            <a:ext cx="1273505" cy="309628"/>
          </a:xfrm>
          <a:prstGeom prst="rightArrow">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1516" name="Picture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33351" y="3366310"/>
            <a:ext cx="927100" cy="8953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23711"/>
    </mc:Choice>
    <mc:Fallback>
      <p:transition xmlns:p14="http://schemas.microsoft.com/office/powerpoint/2010/main" spd="slow" advTm="23711"/>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5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5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23553" name="Rectangle 1"/>
          <p:cNvSpPr>
            <a:spLocks noGrp="1" noChangeArrowheads="1"/>
          </p:cNvSpPr>
          <p:nvPr>
            <p:ph type="title"/>
          </p:nvPr>
        </p:nvSpPr>
        <p:spPr>
          <a:xfrm>
            <a:off x="236538" y="500063"/>
            <a:ext cx="5868987" cy="576262"/>
          </a:xfrm>
        </p:spPr>
        <p:txBody>
          <a:bodyPr lIns="0" tIns="0" rIns="0" bIns="0" anchor="t"/>
          <a:lstStyle/>
          <a:p>
            <a:pPr algn="l">
              <a:lnSpc>
                <a:spcPct val="95000"/>
              </a:lnSpc>
            </a:pPr>
            <a:r>
              <a:rPr lang="en-US" sz="4300">
                <a:solidFill>
                  <a:srgbClr val="000000"/>
                </a:solidFill>
                <a:latin typeface="Arial" charset="0"/>
              </a:rPr>
              <a:t>MultiZone</a:t>
            </a:r>
          </a:p>
        </p:txBody>
      </p:sp>
      <p:pic>
        <p:nvPicPr>
          <p:cNvPr id="23561"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92188" cy="992188"/>
          </a:xfrm>
          <a:prstGeom prst="rect">
            <a:avLst/>
          </a:prstGeom>
          <a:noFill/>
          <a:extLst>
            <a:ext uri="{909E8E84-426E-40dd-AFC4-6F175D3DCCD1}">
              <a14:hiddenFill xmlns:a14="http://schemas.microsoft.com/office/drawing/2010/main">
                <a:solidFill>
                  <a:srgbClr val="FFFFFF"/>
                </a:solidFill>
              </a14:hiddenFill>
            </a:ext>
          </a:extLst>
        </p:spPr>
      </p:pic>
      <p:sp>
        <p:nvSpPr>
          <p:cNvPr id="2" name="Right Arrow 1"/>
          <p:cNvSpPr/>
          <p:nvPr/>
        </p:nvSpPr>
        <p:spPr>
          <a:xfrm rot="8078899">
            <a:off x="2859022" y="3280105"/>
            <a:ext cx="762000" cy="304800"/>
          </a:xfrm>
          <a:prstGeom prst="rightArrow">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Right Arrow 40"/>
          <p:cNvSpPr/>
          <p:nvPr/>
        </p:nvSpPr>
        <p:spPr>
          <a:xfrm rot="5400000">
            <a:off x="4546600" y="3352800"/>
            <a:ext cx="762000" cy="304800"/>
          </a:xfrm>
          <a:prstGeom prst="rightArrow">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Right Arrow 41"/>
          <p:cNvSpPr/>
          <p:nvPr/>
        </p:nvSpPr>
        <p:spPr>
          <a:xfrm rot="2728451">
            <a:off x="6263105" y="3277271"/>
            <a:ext cx="762000" cy="304800"/>
          </a:xfrm>
          <a:prstGeom prst="rightArrow">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Rounded Rectangle 42"/>
          <p:cNvSpPr/>
          <p:nvPr/>
        </p:nvSpPr>
        <p:spPr>
          <a:xfrm>
            <a:off x="3836149" y="1873249"/>
            <a:ext cx="2418601" cy="1031123"/>
          </a:xfrm>
          <a:prstGeom prst="roundRect">
            <a:avLst/>
          </a:prstGeom>
          <a:solidFill>
            <a:schemeClr val="tx1">
              <a:lumMod val="75000"/>
              <a:lumOff val="25000"/>
            </a:schemeClr>
          </a:solidFill>
          <a:ln>
            <a:solidFill>
              <a:schemeClr val="tx1"/>
            </a:solidFill>
          </a:ln>
          <a:scene3d>
            <a:camera prst="isometricOffAxis1Right"/>
            <a:lightRig rig="threePt" dir="t"/>
          </a:scene3d>
          <a:sp3d extrusionH="381000"/>
        </p:spPr>
        <p:style>
          <a:lnRef idx="2">
            <a:schemeClr val="dk1"/>
          </a:lnRef>
          <a:fillRef idx="1">
            <a:schemeClr val="lt1"/>
          </a:fillRef>
          <a:effectRef idx="0">
            <a:schemeClr val="dk1"/>
          </a:effectRef>
          <a:fontRef idx="minor">
            <a:schemeClr val="dk1"/>
          </a:fontRef>
        </p:style>
        <p:txBody>
          <a:bodyPr rtlCol="0" anchor="ctr"/>
          <a:lstStyle/>
          <a:p>
            <a:pPr algn="ctr"/>
            <a:r>
              <a:rPr lang="en-US" sz="5400" b="1" dirty="0" smtClean="0">
                <a:ln>
                  <a:solidFill>
                    <a:schemeClr val="tx1"/>
                  </a:solidFill>
                </a:ln>
                <a:solidFill>
                  <a:schemeClr val="bg1"/>
                </a:solidFill>
                <a:latin typeface="Consolas"/>
              </a:rPr>
              <a:t>zone0</a:t>
            </a:r>
            <a:endParaRPr lang="en-US" sz="5400" b="1" dirty="0">
              <a:ln>
                <a:solidFill>
                  <a:schemeClr val="tx1"/>
                </a:solidFill>
              </a:ln>
              <a:solidFill>
                <a:schemeClr val="bg1"/>
              </a:solidFill>
              <a:latin typeface="Consolas"/>
            </a:endParaRPr>
          </a:p>
        </p:txBody>
      </p:sp>
      <p:sp>
        <p:nvSpPr>
          <p:cNvPr id="44" name="Rounded Rectangle 43"/>
          <p:cNvSpPr/>
          <p:nvPr/>
        </p:nvSpPr>
        <p:spPr>
          <a:xfrm>
            <a:off x="765924" y="3962399"/>
            <a:ext cx="2418601" cy="1031123"/>
          </a:xfrm>
          <a:prstGeom prst="roundRect">
            <a:avLst/>
          </a:prstGeom>
          <a:solidFill>
            <a:schemeClr val="tx1">
              <a:lumMod val="75000"/>
              <a:lumOff val="25000"/>
            </a:schemeClr>
          </a:solidFill>
          <a:ln>
            <a:solidFill>
              <a:schemeClr val="tx1"/>
            </a:solidFill>
          </a:ln>
          <a:scene3d>
            <a:camera prst="isometricOffAxis1Right"/>
            <a:lightRig rig="threePt" dir="t"/>
          </a:scene3d>
          <a:sp3d extrusionH="381000"/>
        </p:spPr>
        <p:style>
          <a:lnRef idx="2">
            <a:schemeClr val="dk1"/>
          </a:lnRef>
          <a:fillRef idx="1">
            <a:schemeClr val="lt1"/>
          </a:fillRef>
          <a:effectRef idx="0">
            <a:schemeClr val="dk1"/>
          </a:effectRef>
          <a:fontRef idx="minor">
            <a:schemeClr val="dk1"/>
          </a:fontRef>
        </p:style>
        <p:txBody>
          <a:bodyPr rtlCol="0" anchor="ctr"/>
          <a:lstStyle/>
          <a:p>
            <a:pPr algn="ctr"/>
            <a:r>
              <a:rPr lang="en-US" sz="5400" b="1" dirty="0" smtClean="0">
                <a:ln>
                  <a:solidFill>
                    <a:schemeClr val="tx1"/>
                  </a:solidFill>
                </a:ln>
                <a:solidFill>
                  <a:schemeClr val="bg1"/>
                </a:solidFill>
                <a:latin typeface="Consolas"/>
              </a:rPr>
              <a:t>zone1</a:t>
            </a:r>
            <a:endParaRPr lang="en-US" sz="5400" b="1" dirty="0">
              <a:ln>
                <a:solidFill>
                  <a:schemeClr val="tx1"/>
                </a:solidFill>
              </a:ln>
              <a:solidFill>
                <a:schemeClr val="bg1"/>
              </a:solidFill>
              <a:latin typeface="Consolas"/>
            </a:endParaRPr>
          </a:p>
        </p:txBody>
      </p:sp>
      <p:sp>
        <p:nvSpPr>
          <p:cNvPr id="45" name="Rounded Rectangle 44"/>
          <p:cNvSpPr/>
          <p:nvPr/>
        </p:nvSpPr>
        <p:spPr>
          <a:xfrm>
            <a:off x="3712324" y="4083049"/>
            <a:ext cx="2418601" cy="1031123"/>
          </a:xfrm>
          <a:prstGeom prst="roundRect">
            <a:avLst/>
          </a:prstGeom>
          <a:solidFill>
            <a:schemeClr val="tx1">
              <a:lumMod val="75000"/>
              <a:lumOff val="25000"/>
            </a:schemeClr>
          </a:solidFill>
          <a:ln>
            <a:solidFill>
              <a:schemeClr val="tx1"/>
            </a:solidFill>
          </a:ln>
          <a:scene3d>
            <a:camera prst="isometricOffAxis1Right"/>
            <a:lightRig rig="threePt" dir="t"/>
          </a:scene3d>
          <a:sp3d extrusionH="381000"/>
        </p:spPr>
        <p:style>
          <a:lnRef idx="2">
            <a:schemeClr val="dk1"/>
          </a:lnRef>
          <a:fillRef idx="1">
            <a:schemeClr val="lt1"/>
          </a:fillRef>
          <a:effectRef idx="0">
            <a:schemeClr val="dk1"/>
          </a:effectRef>
          <a:fontRef idx="minor">
            <a:schemeClr val="dk1"/>
          </a:fontRef>
        </p:style>
        <p:txBody>
          <a:bodyPr rtlCol="0" anchor="ctr"/>
          <a:lstStyle/>
          <a:p>
            <a:pPr algn="ctr"/>
            <a:r>
              <a:rPr lang="en-US" sz="5400" b="1" dirty="0" smtClean="0">
                <a:ln>
                  <a:solidFill>
                    <a:schemeClr val="tx1"/>
                  </a:solidFill>
                </a:ln>
                <a:solidFill>
                  <a:schemeClr val="bg1"/>
                </a:solidFill>
                <a:latin typeface="Consolas"/>
              </a:rPr>
              <a:t>zone2</a:t>
            </a:r>
            <a:endParaRPr lang="en-US" sz="5400" b="1" dirty="0">
              <a:ln>
                <a:solidFill>
                  <a:schemeClr val="tx1"/>
                </a:solidFill>
              </a:ln>
              <a:solidFill>
                <a:schemeClr val="bg1"/>
              </a:solidFill>
              <a:latin typeface="Consolas"/>
            </a:endParaRPr>
          </a:p>
        </p:txBody>
      </p:sp>
      <p:sp>
        <p:nvSpPr>
          <p:cNvPr id="46" name="Rounded Rectangle 45"/>
          <p:cNvSpPr/>
          <p:nvPr/>
        </p:nvSpPr>
        <p:spPr>
          <a:xfrm>
            <a:off x="6849224" y="3806824"/>
            <a:ext cx="2418601" cy="1031123"/>
          </a:xfrm>
          <a:prstGeom prst="roundRect">
            <a:avLst/>
          </a:prstGeom>
          <a:solidFill>
            <a:schemeClr val="tx1">
              <a:lumMod val="75000"/>
              <a:lumOff val="25000"/>
            </a:schemeClr>
          </a:solidFill>
          <a:ln>
            <a:solidFill>
              <a:schemeClr val="tx1"/>
            </a:solidFill>
          </a:ln>
          <a:scene3d>
            <a:camera prst="isometricOffAxis1Right"/>
            <a:lightRig rig="threePt" dir="t"/>
          </a:scene3d>
          <a:sp3d extrusionH="381000"/>
        </p:spPr>
        <p:style>
          <a:lnRef idx="2">
            <a:schemeClr val="dk1"/>
          </a:lnRef>
          <a:fillRef idx="1">
            <a:schemeClr val="lt1"/>
          </a:fillRef>
          <a:effectRef idx="0">
            <a:schemeClr val="dk1"/>
          </a:effectRef>
          <a:fontRef idx="minor">
            <a:schemeClr val="dk1"/>
          </a:fontRef>
        </p:style>
        <p:txBody>
          <a:bodyPr rtlCol="0" anchor="ctr"/>
          <a:lstStyle/>
          <a:p>
            <a:pPr algn="ctr"/>
            <a:r>
              <a:rPr lang="en-US" sz="5400" b="1" dirty="0" smtClean="0">
                <a:ln>
                  <a:solidFill>
                    <a:schemeClr val="tx1"/>
                  </a:solidFill>
                </a:ln>
                <a:solidFill>
                  <a:schemeClr val="bg1"/>
                </a:solidFill>
                <a:latin typeface="Consolas"/>
              </a:rPr>
              <a:t>zone3</a:t>
            </a:r>
            <a:endParaRPr lang="en-US" sz="5400" b="1" dirty="0">
              <a:ln>
                <a:solidFill>
                  <a:schemeClr val="tx1"/>
                </a:solidFill>
              </a:ln>
              <a:solidFill>
                <a:schemeClr val="bg1"/>
              </a:solidFill>
              <a:latin typeface="Consolas"/>
            </a:endParaRPr>
          </a:p>
        </p:txBody>
      </p:sp>
      <p:pic>
        <p:nvPicPr>
          <p:cNvPr id="47" name="Picture 46" descr="compute.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91819" y="5335675"/>
            <a:ext cx="761949" cy="902148"/>
          </a:xfrm>
          <a:prstGeom prst="rect">
            <a:avLst/>
          </a:prstGeom>
        </p:spPr>
      </p:pic>
      <p:pic>
        <p:nvPicPr>
          <p:cNvPr id="48" name="Picture 47" descr="compute.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38219" y="5361075"/>
            <a:ext cx="761949" cy="902148"/>
          </a:xfrm>
          <a:prstGeom prst="rect">
            <a:avLst/>
          </a:prstGeom>
        </p:spPr>
      </p:pic>
      <p:pic>
        <p:nvPicPr>
          <p:cNvPr id="49" name="Picture 48" descr="compute.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75119" y="5180100"/>
            <a:ext cx="761949" cy="902148"/>
          </a:xfrm>
          <a:prstGeom prst="rect">
            <a:avLst/>
          </a:prstGeom>
        </p:spPr>
      </p:pic>
      <p:sp>
        <p:nvSpPr>
          <p:cNvPr id="50" name="Right Arrow 49"/>
          <p:cNvSpPr/>
          <p:nvPr/>
        </p:nvSpPr>
        <p:spPr>
          <a:xfrm rot="13609610">
            <a:off x="6510755" y="2969296"/>
            <a:ext cx="762000" cy="304800"/>
          </a:xfrm>
          <a:prstGeom prst="rightArrow">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1" name="Picture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40213" y="3336925"/>
            <a:ext cx="506289" cy="488950"/>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55863" y="3108325"/>
            <a:ext cx="506289" cy="488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53440"/>
    </mc:Choice>
    <mc:Fallback>
      <p:transition xmlns:p14="http://schemas.microsoft.com/office/powerpoint/2010/main" spd="slow" advTm="53440"/>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1" grpId="0" animBg="1"/>
      <p:bldP spid="42" grpId="0" animBg="1"/>
      <p:bldP spid="5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2560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92225" y="627296"/>
            <a:ext cx="7423150" cy="6830779"/>
          </a:xfrm>
          <a:prstGeom prst="rect">
            <a:avLst/>
          </a:prstGeom>
          <a:noFill/>
          <a:extLst>
            <a:ext uri="{909E8E84-426E-40dd-AFC4-6F175D3DCCD1}">
              <a14:hiddenFill xmlns:a14="http://schemas.microsoft.com/office/drawing/2010/main">
                <a:solidFill>
                  <a:srgbClr val="FFFFFF"/>
                </a:solidFill>
              </a14:hiddenFill>
            </a:ext>
          </a:extLst>
        </p:spPr>
      </p:pic>
      <p:sp>
        <p:nvSpPr>
          <p:cNvPr id="25601" name="Rectangle 1"/>
          <p:cNvSpPr>
            <a:spLocks noGrp="1" noChangeArrowheads="1"/>
          </p:cNvSpPr>
          <p:nvPr>
            <p:ph type="ctrTitle"/>
          </p:nvPr>
        </p:nvSpPr>
        <p:spPr>
          <a:xfrm>
            <a:off x="146050" y="508000"/>
            <a:ext cx="2982913" cy="560388"/>
          </a:xfrm>
        </p:spPr>
        <p:txBody>
          <a:bodyPr lIns="0" tIns="0" rIns="0" bIns="0" anchor="t"/>
          <a:lstStyle/>
          <a:p>
            <a:pPr algn="l">
              <a:lnSpc>
                <a:spcPct val="95000"/>
              </a:lnSpc>
            </a:pPr>
            <a:r>
              <a:rPr lang="en-US" sz="4300">
                <a:solidFill>
                  <a:srgbClr val="000000"/>
                </a:solidFill>
                <a:latin typeface="Arial" charset="0"/>
              </a:rPr>
              <a:t>MultiZone</a:t>
            </a:r>
          </a:p>
        </p:txBody>
      </p:sp>
      <p:pic>
        <p:nvPicPr>
          <p:cNvPr id="25605"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17725" y="3238500"/>
            <a:ext cx="263525" cy="307975"/>
          </a:xfrm>
          <a:prstGeom prst="rect">
            <a:avLst/>
          </a:prstGeom>
          <a:noFill/>
          <a:extLst>
            <a:ext uri="{909E8E84-426E-40dd-AFC4-6F175D3DCCD1}">
              <a14:hiddenFill xmlns:a14="http://schemas.microsoft.com/office/drawing/2010/main">
                <a:solidFill>
                  <a:srgbClr val="FFFFFF"/>
                </a:solidFill>
              </a14:hiddenFill>
            </a:ext>
          </a:extLst>
        </p:spPr>
      </p:pic>
      <p:pic>
        <p:nvPicPr>
          <p:cNvPr id="25606"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79775" y="3079750"/>
            <a:ext cx="263525" cy="261938"/>
          </a:xfrm>
          <a:prstGeom prst="rect">
            <a:avLst/>
          </a:prstGeom>
          <a:noFill/>
          <a:extLst>
            <a:ext uri="{909E8E84-426E-40dd-AFC4-6F175D3DCCD1}">
              <a14:hiddenFill xmlns:a14="http://schemas.microsoft.com/office/drawing/2010/main">
                <a:solidFill>
                  <a:srgbClr val="FFFFFF"/>
                </a:solidFill>
              </a14:hiddenFill>
            </a:ext>
          </a:extLst>
        </p:spPr>
      </p:pic>
      <p:pic>
        <p:nvPicPr>
          <p:cNvPr id="25607"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73775" y="2025650"/>
            <a:ext cx="263525" cy="261938"/>
          </a:xfrm>
          <a:prstGeom prst="rect">
            <a:avLst/>
          </a:prstGeom>
          <a:noFill/>
          <a:extLst>
            <a:ext uri="{909E8E84-426E-40dd-AFC4-6F175D3DCCD1}">
              <a14:hiddenFill xmlns:a14="http://schemas.microsoft.com/office/drawing/2010/main">
                <a:solidFill>
                  <a:srgbClr val="FFFFFF"/>
                </a:solidFill>
              </a14:hiddenFill>
            </a:ext>
          </a:extLst>
        </p:spPr>
      </p:pic>
      <p:pic>
        <p:nvPicPr>
          <p:cNvPr id="25608"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54200" y="1941794"/>
            <a:ext cx="685800" cy="766482"/>
          </a:xfrm>
          <a:prstGeom prst="rect">
            <a:avLst/>
          </a:prstGeom>
          <a:noFill/>
          <a:extLst>
            <a:ext uri="{909E8E84-426E-40dd-AFC4-6F175D3DCCD1}">
              <a14:hiddenFill xmlns:a14="http://schemas.microsoft.com/office/drawing/2010/main">
                <a:solidFill>
                  <a:srgbClr val="FFFFFF"/>
                </a:solidFill>
              </a14:hiddenFill>
            </a:ext>
          </a:extLst>
        </p:spPr>
      </p:pic>
      <p:sp>
        <p:nvSpPr>
          <p:cNvPr id="11" name="Right Arrow 10"/>
          <p:cNvSpPr/>
          <p:nvPr/>
        </p:nvSpPr>
        <p:spPr>
          <a:xfrm>
            <a:off x="2651125" y="2444750"/>
            <a:ext cx="3190875" cy="151130"/>
          </a:xfrm>
          <a:prstGeom prst="rightArrow">
            <a:avLst/>
          </a:prstGeom>
          <a:solidFill>
            <a:srgbClr val="FF0000"/>
          </a:solidFill>
          <a:ln>
            <a:solidFill>
              <a:srgbClr val="000000"/>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 name="Rectangle 1"/>
          <p:cNvSpPr/>
          <p:nvPr/>
        </p:nvSpPr>
        <p:spPr>
          <a:xfrm>
            <a:off x="2205298" y="3055293"/>
            <a:ext cx="489211" cy="646331"/>
          </a:xfrm>
          <a:prstGeom prst="rect">
            <a:avLst/>
          </a:prstGeom>
          <a:noFill/>
          <a:ln>
            <a:noFill/>
          </a:ln>
        </p:spPr>
        <p:txBody>
          <a:bodyPr wrap="none">
            <a:spAutoFit/>
          </a:bodyPr>
          <a:lstStyle/>
          <a:p>
            <a:r>
              <a:rPr lang="en-US" sz="3600" b="1" dirty="0" smtClean="0">
                <a:ln>
                  <a:solidFill>
                    <a:schemeClr val="tx1"/>
                  </a:solidFill>
                </a:ln>
                <a:solidFill>
                  <a:srgbClr val="FFFF00"/>
                </a:solidFill>
                <a:latin typeface="Lucida Grande"/>
                <a:ea typeface="Lucida Grande"/>
                <a:cs typeface="Lucida Grande"/>
              </a:rPr>
              <a:t>$</a:t>
            </a:r>
            <a:endParaRPr lang="en-US" sz="3600" dirty="0">
              <a:ln>
                <a:solidFill>
                  <a:schemeClr val="tx1"/>
                </a:solidFill>
              </a:ln>
              <a:solidFill>
                <a:srgbClr val="FFFF00"/>
              </a:solidFill>
            </a:endParaRPr>
          </a:p>
        </p:txBody>
      </p:sp>
      <p:sp>
        <p:nvSpPr>
          <p:cNvPr id="13" name="Right Arrow 12"/>
          <p:cNvSpPr/>
          <p:nvPr/>
        </p:nvSpPr>
        <p:spPr>
          <a:xfrm rot="1940009">
            <a:off x="2421988" y="2820029"/>
            <a:ext cx="828896" cy="180589"/>
          </a:xfrm>
          <a:prstGeom prst="rightArrow">
            <a:avLst/>
          </a:prstGeom>
          <a:solidFill>
            <a:srgbClr val="FF0000"/>
          </a:solidFill>
          <a:ln>
            <a:solidFill>
              <a:srgbClr val="000000"/>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4" name="Right Arrow 13"/>
          <p:cNvSpPr/>
          <p:nvPr/>
        </p:nvSpPr>
        <p:spPr>
          <a:xfrm rot="5400000">
            <a:off x="2117442" y="2879442"/>
            <a:ext cx="441325" cy="245040"/>
          </a:xfrm>
          <a:prstGeom prst="rightArrow">
            <a:avLst/>
          </a:prstGeom>
          <a:solidFill>
            <a:srgbClr val="FF0000"/>
          </a:solidFill>
          <a:ln>
            <a:solidFill>
              <a:srgbClr val="000000"/>
            </a:solidFill>
          </a:ln>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3" name="Rectangle 2"/>
          <p:cNvSpPr/>
          <p:nvPr/>
        </p:nvSpPr>
        <p:spPr>
          <a:xfrm>
            <a:off x="3406890" y="2864717"/>
            <a:ext cx="401668" cy="646331"/>
          </a:xfrm>
          <a:prstGeom prst="rect">
            <a:avLst/>
          </a:prstGeom>
        </p:spPr>
        <p:txBody>
          <a:bodyPr wrap="square">
            <a:spAutoFit/>
          </a:bodyPr>
          <a:lstStyle/>
          <a:p>
            <a:r>
              <a:rPr lang="en-US" sz="3600" b="1" dirty="0">
                <a:ln>
                  <a:solidFill>
                    <a:schemeClr val="tx1"/>
                  </a:solidFill>
                </a:ln>
                <a:solidFill>
                  <a:srgbClr val="FFFF00"/>
                </a:solidFill>
                <a:latin typeface="Lucida Grande"/>
                <a:ea typeface="Lucida Grande"/>
                <a:cs typeface="Lucida Grande"/>
              </a:rPr>
              <a:t>$</a:t>
            </a:r>
            <a:endParaRPr lang="en-US" sz="3600" dirty="0">
              <a:ln>
                <a:solidFill>
                  <a:schemeClr val="tx1"/>
                </a:solidFill>
              </a:ln>
              <a:solidFill>
                <a:srgbClr val="FFFF00"/>
              </a:solidFill>
            </a:endParaRPr>
          </a:p>
        </p:txBody>
      </p:sp>
      <p:sp>
        <p:nvSpPr>
          <p:cNvPr id="16" name="Rectangle 15"/>
          <p:cNvSpPr/>
          <p:nvPr/>
        </p:nvSpPr>
        <p:spPr>
          <a:xfrm>
            <a:off x="6273915" y="1724027"/>
            <a:ext cx="401668" cy="923330"/>
          </a:xfrm>
          <a:prstGeom prst="rect">
            <a:avLst/>
          </a:prstGeom>
        </p:spPr>
        <p:txBody>
          <a:bodyPr wrap="square">
            <a:spAutoFit/>
          </a:bodyPr>
          <a:lstStyle/>
          <a:p>
            <a:r>
              <a:rPr lang="en-US" sz="5400" b="1" dirty="0">
                <a:ln>
                  <a:solidFill>
                    <a:schemeClr val="tx1"/>
                  </a:solidFill>
                </a:ln>
                <a:solidFill>
                  <a:srgbClr val="FFFF00"/>
                </a:solidFill>
                <a:latin typeface="Lucida Grande"/>
                <a:ea typeface="Lucida Grande"/>
                <a:cs typeface="Lucida Grande"/>
              </a:rPr>
              <a:t>$</a:t>
            </a:r>
            <a:endParaRPr lang="en-US" sz="5400" dirty="0">
              <a:ln>
                <a:solidFill>
                  <a:schemeClr val="tx1"/>
                </a:solidFill>
              </a:ln>
              <a:solidFill>
                <a:srgbClr val="FFFF00"/>
              </a:solidFill>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53914"/>
    </mc:Choice>
    <mc:Fallback>
      <p:transition xmlns:p14="http://schemas.microsoft.com/office/powerpoint/2010/main" spd="slow" advTm="53914"/>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7649" name="Rectangle 1"/>
          <p:cNvSpPr>
            <a:spLocks noGrp="1" noChangeArrowheads="1"/>
          </p:cNvSpPr>
          <p:nvPr>
            <p:ph type="title"/>
          </p:nvPr>
        </p:nvSpPr>
        <p:spPr>
          <a:xfrm>
            <a:off x="234139" y="439907"/>
            <a:ext cx="9664700" cy="914400"/>
          </a:xfrm>
        </p:spPr>
        <p:txBody>
          <a:bodyPr lIns="0" tIns="0" rIns="0" bIns="0" anchor="t"/>
          <a:lstStyle/>
          <a:p>
            <a:pPr algn="l">
              <a:lnSpc>
                <a:spcPct val="95000"/>
              </a:lnSpc>
            </a:pPr>
            <a:r>
              <a:rPr lang="en-US" sz="4300" dirty="0">
                <a:solidFill>
                  <a:srgbClr val="000000"/>
                </a:solidFill>
                <a:latin typeface="Arial" charset="0"/>
              </a:rPr>
              <a:t>Challenges with Zones</a:t>
            </a:r>
          </a:p>
        </p:txBody>
      </p:sp>
      <p:sp>
        <p:nvSpPr>
          <p:cNvPr id="27650" name="Rectangle 2"/>
          <p:cNvSpPr>
            <a:spLocks noGrp="1" noChangeArrowheads="1"/>
          </p:cNvSpPr>
          <p:nvPr>
            <p:ph type="body" idx="1"/>
          </p:nvPr>
        </p:nvSpPr>
        <p:spPr>
          <a:xfrm>
            <a:off x="247650" y="1828800"/>
            <a:ext cx="9664700" cy="5486400"/>
          </a:xfrm>
        </p:spPr>
        <p:txBody>
          <a:bodyPr lIns="0" tIns="0" rIns="0" bIns="0"/>
          <a:lstStyle/>
          <a:p>
            <a:pPr marL="0" indent="0">
              <a:lnSpc>
                <a:spcPct val="95000"/>
              </a:lnSpc>
              <a:spcBef>
                <a:spcPct val="0"/>
              </a:spcBef>
              <a:buFontTx/>
              <a:buNone/>
            </a:pPr>
            <a:endParaRPr lang="en-US" sz="2700" dirty="0">
              <a:solidFill>
                <a:srgbClr val="000000"/>
              </a:solidFill>
              <a:latin typeface="Arial" charset="0"/>
            </a:endParaRPr>
          </a:p>
          <a:p>
            <a:pPr marL="457200" lvl="1" indent="-342900">
              <a:lnSpc>
                <a:spcPct val="95000"/>
              </a:lnSpc>
              <a:spcBef>
                <a:spcPct val="0"/>
              </a:spcBef>
              <a:buClr>
                <a:srgbClr val="000000"/>
              </a:buClr>
              <a:buFontTx/>
              <a:buChar char="•"/>
            </a:pPr>
            <a:r>
              <a:rPr lang="en-US" sz="2700" dirty="0">
                <a:solidFill>
                  <a:srgbClr val="000000"/>
                </a:solidFill>
                <a:latin typeface="Arial" charset="0"/>
              </a:rPr>
              <a:t>Inconsistent </a:t>
            </a:r>
            <a:r>
              <a:rPr lang="en-US" sz="2700" dirty="0" smtClean="0">
                <a:solidFill>
                  <a:srgbClr val="000000"/>
                </a:solidFill>
                <a:latin typeface="Arial" charset="0"/>
              </a:rPr>
              <a:t>sizes (flavors) of offerings</a:t>
            </a:r>
          </a:p>
          <a:p>
            <a:pPr marL="457200" lvl="1" indent="-342900">
              <a:lnSpc>
                <a:spcPct val="95000"/>
              </a:lnSpc>
              <a:spcBef>
                <a:spcPct val="0"/>
              </a:spcBef>
              <a:buClr>
                <a:srgbClr val="000000"/>
              </a:buClr>
              <a:buFontTx/>
              <a:buChar char="•"/>
            </a:pPr>
            <a:r>
              <a:rPr lang="en-US" sz="2700" dirty="0" smtClean="0">
                <a:solidFill>
                  <a:srgbClr val="000000"/>
                </a:solidFill>
                <a:latin typeface="Arial" charset="0"/>
              </a:rPr>
              <a:t>Different network topologies may not work for all apps</a:t>
            </a:r>
            <a:endParaRPr lang="en-US" dirty="0"/>
          </a:p>
          <a:p>
            <a:pPr marL="457200" lvl="1" indent="-342900">
              <a:lnSpc>
                <a:spcPct val="95000"/>
              </a:lnSpc>
              <a:spcBef>
                <a:spcPct val="0"/>
              </a:spcBef>
              <a:buClr>
                <a:srgbClr val="000000"/>
              </a:buClr>
              <a:buFontTx/>
              <a:buChar char="•"/>
            </a:pPr>
            <a:r>
              <a:rPr lang="en-US" sz="2700" dirty="0" smtClean="0">
                <a:solidFill>
                  <a:srgbClr val="000000"/>
                </a:solidFill>
                <a:latin typeface="Arial" charset="0"/>
              </a:rPr>
              <a:t>Allows </a:t>
            </a:r>
            <a:r>
              <a:rPr lang="en-US" sz="2700" dirty="0">
                <a:solidFill>
                  <a:srgbClr val="000000"/>
                </a:solidFill>
                <a:latin typeface="Arial" charset="0"/>
              </a:rPr>
              <a:t>for specialization (GPU, high </a:t>
            </a:r>
            <a:r>
              <a:rPr lang="en-US" sz="2700" dirty="0" err="1">
                <a:solidFill>
                  <a:srgbClr val="000000"/>
                </a:solidFill>
                <a:latin typeface="Arial" charset="0"/>
              </a:rPr>
              <a:t>cpu</a:t>
            </a:r>
            <a:r>
              <a:rPr lang="en-US" sz="2700" dirty="0">
                <a:solidFill>
                  <a:srgbClr val="000000"/>
                </a:solidFill>
                <a:latin typeface="Arial" charset="0"/>
              </a:rPr>
              <a:t>, network, </a:t>
            </a:r>
            <a:r>
              <a:rPr lang="en-US" sz="2700" dirty="0" err="1">
                <a:solidFill>
                  <a:srgbClr val="000000"/>
                </a:solidFill>
                <a:latin typeface="Arial" charset="0"/>
              </a:rPr>
              <a:t>etc</a:t>
            </a:r>
            <a:r>
              <a:rPr lang="en-US" sz="2700" dirty="0">
                <a:solidFill>
                  <a:srgbClr val="000000"/>
                </a:solidFill>
                <a:latin typeface="Arial" charset="0"/>
              </a:rPr>
              <a:t>)</a:t>
            </a:r>
          </a:p>
        </p:txBody>
      </p:sp>
    </p:spTree>
  </p:cSld>
  <p:clrMapOvr>
    <a:masterClrMapping/>
  </p:clrMapOvr>
  <mc:AlternateContent xmlns:mc="http://schemas.openxmlformats.org/markup-compatibility/2006">
    <mc:Choice xmlns:p14="http://schemas.microsoft.com/office/powerpoint/2010/main" Requires="p14">
      <p:transition spd="slow" p14:dur="2000" advTm="140621"/>
    </mc:Choice>
    <mc:Fallback>
      <p:transition xmlns:p14="http://schemas.microsoft.com/office/powerpoint/2010/main" spd="slow" advTm="140621"/>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grpSp>
        <p:nvGrpSpPr>
          <p:cNvPr id="5" name="Group 4"/>
          <p:cNvGrpSpPr/>
          <p:nvPr/>
        </p:nvGrpSpPr>
        <p:grpSpPr>
          <a:xfrm>
            <a:off x="1369219" y="5576094"/>
            <a:ext cx="6012656" cy="1131890"/>
            <a:chOff x="1369219" y="5576094"/>
            <a:chExt cx="6012656" cy="1131890"/>
          </a:xfrm>
        </p:grpSpPr>
        <p:cxnSp>
          <p:nvCxnSpPr>
            <p:cNvPr id="33" name="Straight Connector 32"/>
            <p:cNvCxnSpPr/>
            <p:nvPr/>
          </p:nvCxnSpPr>
          <p:spPr>
            <a:xfrm>
              <a:off x="6548437" y="5576094"/>
              <a:ext cx="13494" cy="1065214"/>
            </a:xfrm>
            <a:prstGeom prst="line">
              <a:avLst/>
            </a:prstGeom>
            <a:ln w="1270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a:off x="4518025" y="5609432"/>
              <a:ext cx="13494" cy="1065214"/>
            </a:xfrm>
            <a:prstGeom prst="line">
              <a:avLst/>
            </a:prstGeom>
            <a:ln w="1270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2487612" y="5642770"/>
              <a:ext cx="13494" cy="1065214"/>
            </a:xfrm>
            <a:prstGeom prst="line">
              <a:avLst/>
            </a:prstGeom>
            <a:ln w="1270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 name="Straight Connector 2"/>
            <p:cNvCxnSpPr/>
            <p:nvPr/>
          </p:nvCxnSpPr>
          <p:spPr>
            <a:xfrm flipV="1">
              <a:off x="1369219" y="6627813"/>
              <a:ext cx="6012656" cy="39687"/>
            </a:xfrm>
            <a:prstGeom prst="line">
              <a:avLst/>
            </a:prstGeom>
            <a:ln w="127000">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31745" name="Rectangle 1"/>
          <p:cNvSpPr>
            <a:spLocks noGrp="1" noChangeArrowheads="1"/>
          </p:cNvSpPr>
          <p:nvPr>
            <p:ph type="title"/>
          </p:nvPr>
        </p:nvSpPr>
        <p:spPr>
          <a:xfrm>
            <a:off x="247650" y="304800"/>
            <a:ext cx="9664700" cy="914400"/>
          </a:xfrm>
        </p:spPr>
        <p:txBody>
          <a:bodyPr lIns="0" tIns="0" rIns="0" bIns="0" anchor="t"/>
          <a:lstStyle/>
          <a:p>
            <a:pPr algn="l">
              <a:lnSpc>
                <a:spcPct val="95000"/>
              </a:lnSpc>
            </a:pPr>
            <a:r>
              <a:rPr lang="en-US" sz="4300">
                <a:solidFill>
                  <a:srgbClr val="000000"/>
                </a:solidFill>
                <a:latin typeface="Arial" charset="0"/>
              </a:rPr>
              <a:t>Quantum and Open vSwitch</a:t>
            </a:r>
          </a:p>
        </p:txBody>
      </p:sp>
      <p:sp>
        <p:nvSpPr>
          <p:cNvPr id="31746" name="Rectangle 2"/>
          <p:cNvSpPr>
            <a:spLocks noGrp="1" noChangeArrowheads="1"/>
          </p:cNvSpPr>
          <p:nvPr>
            <p:ph type="body" idx="1"/>
          </p:nvPr>
        </p:nvSpPr>
        <p:spPr>
          <a:xfrm>
            <a:off x="247650" y="1828800"/>
            <a:ext cx="9664700" cy="5486400"/>
          </a:xfrm>
        </p:spPr>
        <p:txBody>
          <a:bodyPr lIns="0" tIns="0" rIns="0" bIns="0"/>
          <a:lstStyle/>
          <a:p>
            <a:pPr marL="457200" lvl="1" indent="-342900">
              <a:lnSpc>
                <a:spcPct val="95000"/>
              </a:lnSpc>
              <a:spcBef>
                <a:spcPct val="0"/>
              </a:spcBef>
              <a:buClr>
                <a:srgbClr val="000000"/>
              </a:buClr>
              <a:buFontTx/>
              <a:buChar char="•"/>
            </a:pPr>
            <a:r>
              <a:rPr lang="en-US" sz="2700" dirty="0">
                <a:solidFill>
                  <a:srgbClr val="000000"/>
                </a:solidFill>
                <a:latin typeface="Arial" charset="0"/>
              </a:rPr>
              <a:t>Network as a Service used by Nova</a:t>
            </a:r>
            <a:endParaRPr lang="en-US" dirty="0"/>
          </a:p>
          <a:p>
            <a:pPr marL="457200" lvl="1" indent="-342900">
              <a:lnSpc>
                <a:spcPct val="95000"/>
              </a:lnSpc>
              <a:spcBef>
                <a:spcPct val="0"/>
              </a:spcBef>
              <a:buClr>
                <a:srgbClr val="000000"/>
              </a:buClr>
              <a:buFontTx/>
              <a:buChar char="•"/>
            </a:pPr>
            <a:r>
              <a:rPr lang="en-US" sz="2700" dirty="0">
                <a:solidFill>
                  <a:srgbClr val="000000"/>
                </a:solidFill>
                <a:latin typeface="Arial" charset="0"/>
              </a:rPr>
              <a:t>Currently under heavy development</a:t>
            </a:r>
            <a:endParaRPr lang="en-US" dirty="0"/>
          </a:p>
          <a:p>
            <a:pPr marL="457200" lvl="1" indent="-342900">
              <a:lnSpc>
                <a:spcPct val="95000"/>
              </a:lnSpc>
              <a:spcBef>
                <a:spcPct val="0"/>
              </a:spcBef>
              <a:buClr>
                <a:srgbClr val="000000"/>
              </a:buClr>
              <a:buFontTx/>
              <a:buChar char="•"/>
            </a:pPr>
            <a:r>
              <a:rPr lang="en-US" sz="2700" dirty="0">
                <a:solidFill>
                  <a:srgbClr val="000000"/>
                </a:solidFill>
                <a:latin typeface="Arial" charset="0"/>
              </a:rPr>
              <a:t>Isolation from neighbors</a:t>
            </a:r>
          </a:p>
        </p:txBody>
      </p:sp>
      <p:pic>
        <p:nvPicPr>
          <p:cNvPr id="30" name="Picture 29" descr="comput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91820" y="4325937"/>
            <a:ext cx="1497448" cy="1772979"/>
          </a:xfrm>
          <a:prstGeom prst="rect">
            <a:avLst/>
          </a:prstGeom>
        </p:spPr>
      </p:pic>
      <p:pic>
        <p:nvPicPr>
          <p:cNvPr id="31" name="Picture 30" descr="comput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49220" y="4260056"/>
            <a:ext cx="1497448" cy="1772979"/>
          </a:xfrm>
          <a:prstGeom prst="rect">
            <a:avLst/>
          </a:prstGeom>
        </p:spPr>
      </p:pic>
      <p:pic>
        <p:nvPicPr>
          <p:cNvPr id="32" name="Picture 31" descr="comput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33595" y="4240212"/>
            <a:ext cx="1497448" cy="177297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60146"/>
    </mc:Choice>
    <mc:Fallback>
      <p:transition xmlns:p14="http://schemas.microsoft.com/office/powerpoint/2010/main" spd="slow" advTm="60146"/>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grpSp>
        <p:nvGrpSpPr>
          <p:cNvPr id="6" name="Group 5"/>
          <p:cNvGrpSpPr/>
          <p:nvPr/>
        </p:nvGrpSpPr>
        <p:grpSpPr>
          <a:xfrm>
            <a:off x="1369219" y="3696607"/>
            <a:ext cx="4096317" cy="2285663"/>
            <a:chOff x="1369219" y="4422321"/>
            <a:chExt cx="6012656" cy="2285663"/>
          </a:xfrm>
        </p:grpSpPr>
        <p:cxnSp>
          <p:nvCxnSpPr>
            <p:cNvPr id="9" name="Straight Connector 8"/>
            <p:cNvCxnSpPr/>
            <p:nvPr/>
          </p:nvCxnSpPr>
          <p:spPr>
            <a:xfrm>
              <a:off x="2948608" y="4422321"/>
              <a:ext cx="51820" cy="2285663"/>
            </a:xfrm>
            <a:prstGeom prst="line">
              <a:avLst/>
            </a:prstGeom>
            <a:ln w="1270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a:off x="6010999" y="4467678"/>
              <a:ext cx="18483" cy="2184289"/>
            </a:xfrm>
            <a:prstGeom prst="line">
              <a:avLst/>
            </a:prstGeom>
            <a:ln w="1270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1369219" y="6627813"/>
              <a:ext cx="6012656" cy="39687"/>
            </a:xfrm>
            <a:prstGeom prst="line">
              <a:avLst/>
            </a:prstGeom>
            <a:ln w="127000">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35841" name="Rectangle 1"/>
          <p:cNvSpPr>
            <a:spLocks noGrp="1" noChangeArrowheads="1"/>
          </p:cNvSpPr>
          <p:nvPr>
            <p:ph type="title"/>
          </p:nvPr>
        </p:nvSpPr>
        <p:spPr>
          <a:xfrm>
            <a:off x="247650" y="304800"/>
            <a:ext cx="9664700" cy="914400"/>
          </a:xfrm>
        </p:spPr>
        <p:txBody>
          <a:bodyPr lIns="0" tIns="0" rIns="0" bIns="0" anchor="t"/>
          <a:lstStyle/>
          <a:p>
            <a:pPr algn="l">
              <a:lnSpc>
                <a:spcPct val="95000"/>
              </a:lnSpc>
            </a:pPr>
            <a:r>
              <a:rPr lang="en-US" sz="4300" dirty="0" smtClean="0">
                <a:solidFill>
                  <a:srgbClr val="000000"/>
                </a:solidFill>
                <a:latin typeface="Arial" charset="0"/>
              </a:rPr>
              <a:t>OVS and XCP</a:t>
            </a:r>
            <a:r>
              <a:rPr lang="en-US" sz="4300" dirty="0">
                <a:solidFill>
                  <a:srgbClr val="000000"/>
                </a:solidFill>
                <a:latin typeface="Arial" charset="0"/>
              </a:rPr>
              <a:t>     </a:t>
            </a:r>
          </a:p>
        </p:txBody>
      </p:sp>
      <p:pic>
        <p:nvPicPr>
          <p:cNvPr id="4" name="Picture 3" descr="compute.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43635" y="2165791"/>
            <a:ext cx="1497448" cy="1772979"/>
          </a:xfrm>
          <a:prstGeom prst="rect">
            <a:avLst/>
          </a:prstGeom>
        </p:spPr>
      </p:pic>
      <p:sp>
        <p:nvSpPr>
          <p:cNvPr id="5" name="Rounded Rectangle 4"/>
          <p:cNvSpPr/>
          <p:nvPr/>
        </p:nvSpPr>
        <p:spPr>
          <a:xfrm>
            <a:off x="1817757" y="4240895"/>
            <a:ext cx="1357244" cy="840621"/>
          </a:xfrm>
          <a:prstGeom prst="roundRect">
            <a:avLst/>
          </a:prstGeom>
          <a:solidFill>
            <a:schemeClr val="accent3"/>
          </a:solidFill>
          <a:ln>
            <a:solidFill>
              <a:schemeClr val="tx1"/>
            </a:solidFill>
          </a:ln>
          <a:scene3d>
            <a:camera prst="isometricOffAxis1Right"/>
            <a:lightRig rig="threePt" dir="t"/>
          </a:scene3d>
          <a:sp3d extrusionH="381000"/>
        </p:spPr>
        <p:style>
          <a:lnRef idx="2">
            <a:schemeClr val="dk1"/>
          </a:lnRef>
          <a:fillRef idx="1">
            <a:schemeClr val="lt1"/>
          </a:fillRef>
          <a:effectRef idx="0">
            <a:schemeClr val="dk1"/>
          </a:effectRef>
          <a:fontRef idx="minor">
            <a:schemeClr val="dk1"/>
          </a:fontRef>
        </p:style>
        <p:txBody>
          <a:bodyPr rtlCol="0" anchor="ctr"/>
          <a:lstStyle/>
          <a:p>
            <a:pPr algn="ctr"/>
            <a:r>
              <a:rPr lang="en-US" b="1" dirty="0" err="1">
                <a:ln>
                  <a:solidFill>
                    <a:schemeClr val="tx1"/>
                  </a:solidFill>
                </a:ln>
                <a:solidFill>
                  <a:schemeClr val="tx1"/>
                </a:solidFill>
                <a:latin typeface="Consolas"/>
              </a:rPr>
              <a:t>l</a:t>
            </a:r>
            <a:r>
              <a:rPr lang="en-US" b="1" dirty="0" err="1" smtClean="0">
                <a:ln>
                  <a:solidFill>
                    <a:schemeClr val="tx1"/>
                  </a:solidFill>
                </a:ln>
                <a:solidFill>
                  <a:schemeClr val="tx1"/>
                </a:solidFill>
                <a:latin typeface="Consolas"/>
              </a:rPr>
              <a:t>inux</a:t>
            </a:r>
            <a:endParaRPr lang="en-US" b="1" dirty="0" smtClean="0">
              <a:ln>
                <a:solidFill>
                  <a:schemeClr val="tx1"/>
                </a:solidFill>
              </a:ln>
              <a:solidFill>
                <a:schemeClr val="tx1"/>
              </a:solidFill>
              <a:latin typeface="Consolas"/>
            </a:endParaRPr>
          </a:p>
          <a:p>
            <a:pPr algn="ctr"/>
            <a:r>
              <a:rPr lang="en-US" b="1" dirty="0" smtClean="0">
                <a:ln>
                  <a:solidFill>
                    <a:schemeClr val="tx1"/>
                  </a:solidFill>
                </a:ln>
                <a:solidFill>
                  <a:schemeClr val="tx1"/>
                </a:solidFill>
                <a:latin typeface="Consolas"/>
              </a:rPr>
              <a:t>bridge</a:t>
            </a:r>
            <a:endParaRPr lang="en-US" b="1" dirty="0">
              <a:ln>
                <a:solidFill>
                  <a:schemeClr val="tx1"/>
                </a:solidFill>
              </a:ln>
              <a:solidFill>
                <a:schemeClr val="tx1"/>
              </a:solidFill>
              <a:latin typeface="Consolas"/>
            </a:endParaRPr>
          </a:p>
        </p:txBody>
      </p:sp>
      <p:pic>
        <p:nvPicPr>
          <p:cNvPr id="13" name="Picture 12" descr="compute.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46392" y="2114084"/>
            <a:ext cx="1497448" cy="1772979"/>
          </a:xfrm>
          <a:prstGeom prst="rect">
            <a:avLst/>
          </a:prstGeom>
        </p:spPr>
      </p:pic>
      <p:sp>
        <p:nvSpPr>
          <p:cNvPr id="12" name="Rounded Rectangle 11"/>
          <p:cNvSpPr/>
          <p:nvPr/>
        </p:nvSpPr>
        <p:spPr>
          <a:xfrm>
            <a:off x="1811410" y="4234546"/>
            <a:ext cx="1357244" cy="840621"/>
          </a:xfrm>
          <a:prstGeom prst="roundRect">
            <a:avLst/>
          </a:prstGeom>
          <a:solidFill>
            <a:schemeClr val="accent3"/>
          </a:solidFill>
          <a:ln>
            <a:solidFill>
              <a:schemeClr val="tx1"/>
            </a:solidFill>
          </a:ln>
          <a:scene3d>
            <a:camera prst="isometricOffAxis1Right"/>
            <a:lightRig rig="threePt" dir="t"/>
          </a:scene3d>
          <a:sp3d extrusionH="381000"/>
        </p:spPr>
        <p:style>
          <a:lnRef idx="2">
            <a:schemeClr val="dk1"/>
          </a:lnRef>
          <a:fillRef idx="1">
            <a:schemeClr val="lt1"/>
          </a:fillRef>
          <a:effectRef idx="0">
            <a:schemeClr val="dk1"/>
          </a:effectRef>
          <a:fontRef idx="minor">
            <a:schemeClr val="dk1"/>
          </a:fontRef>
        </p:style>
        <p:txBody>
          <a:bodyPr rtlCol="0" anchor="ctr"/>
          <a:lstStyle/>
          <a:p>
            <a:pPr algn="ctr"/>
            <a:r>
              <a:rPr lang="en-US" b="1" dirty="0" smtClean="0">
                <a:ln>
                  <a:solidFill>
                    <a:schemeClr val="tx1"/>
                  </a:solidFill>
                </a:ln>
                <a:solidFill>
                  <a:schemeClr val="tx1"/>
                </a:solidFill>
                <a:latin typeface="Consolas"/>
              </a:rPr>
              <a:t>OVS</a:t>
            </a:r>
          </a:p>
        </p:txBody>
      </p:sp>
      <p:sp>
        <p:nvSpPr>
          <p:cNvPr id="15" name="Rounded Rectangle 14"/>
          <p:cNvSpPr/>
          <p:nvPr/>
        </p:nvSpPr>
        <p:spPr>
          <a:xfrm>
            <a:off x="3959523" y="4182835"/>
            <a:ext cx="1357244" cy="840621"/>
          </a:xfrm>
          <a:prstGeom prst="roundRect">
            <a:avLst/>
          </a:prstGeom>
          <a:solidFill>
            <a:schemeClr val="accent3"/>
          </a:solidFill>
          <a:ln>
            <a:solidFill>
              <a:schemeClr val="tx1"/>
            </a:solidFill>
          </a:ln>
          <a:scene3d>
            <a:camera prst="isometricOffAxis1Right"/>
            <a:lightRig rig="threePt" dir="t"/>
          </a:scene3d>
          <a:sp3d extrusionH="381000"/>
        </p:spPr>
        <p:style>
          <a:lnRef idx="2">
            <a:schemeClr val="dk1"/>
          </a:lnRef>
          <a:fillRef idx="1">
            <a:schemeClr val="lt1"/>
          </a:fillRef>
          <a:effectRef idx="0">
            <a:schemeClr val="dk1"/>
          </a:effectRef>
          <a:fontRef idx="minor">
            <a:schemeClr val="dk1"/>
          </a:fontRef>
        </p:style>
        <p:txBody>
          <a:bodyPr rtlCol="0" anchor="ctr"/>
          <a:lstStyle/>
          <a:p>
            <a:pPr algn="ctr"/>
            <a:r>
              <a:rPr lang="en-US" b="1" dirty="0" smtClean="0">
                <a:ln>
                  <a:solidFill>
                    <a:schemeClr val="tx1"/>
                  </a:solidFill>
                </a:ln>
                <a:solidFill>
                  <a:schemeClr val="tx1"/>
                </a:solidFill>
                <a:latin typeface="Consolas"/>
              </a:rPr>
              <a:t>OVS</a:t>
            </a:r>
          </a:p>
        </p:txBody>
      </p:sp>
      <p:sp>
        <p:nvSpPr>
          <p:cNvPr id="16" name="Rounded Rectangle 15"/>
          <p:cNvSpPr/>
          <p:nvPr/>
        </p:nvSpPr>
        <p:spPr>
          <a:xfrm>
            <a:off x="3965869" y="4189189"/>
            <a:ext cx="1357244" cy="840621"/>
          </a:xfrm>
          <a:prstGeom prst="roundRect">
            <a:avLst/>
          </a:prstGeom>
          <a:solidFill>
            <a:schemeClr val="accent3"/>
          </a:solidFill>
          <a:ln>
            <a:solidFill>
              <a:schemeClr val="tx1"/>
            </a:solidFill>
          </a:ln>
          <a:scene3d>
            <a:camera prst="isometricOffAxis1Right"/>
            <a:lightRig rig="threePt" dir="t"/>
          </a:scene3d>
          <a:sp3d extrusionH="381000"/>
        </p:spPr>
        <p:style>
          <a:lnRef idx="2">
            <a:schemeClr val="dk1"/>
          </a:lnRef>
          <a:fillRef idx="1">
            <a:schemeClr val="lt1"/>
          </a:fillRef>
          <a:effectRef idx="0">
            <a:schemeClr val="dk1"/>
          </a:effectRef>
          <a:fontRef idx="minor">
            <a:schemeClr val="dk1"/>
          </a:fontRef>
        </p:style>
        <p:txBody>
          <a:bodyPr rtlCol="0" anchor="ctr"/>
          <a:lstStyle/>
          <a:p>
            <a:pPr algn="ctr"/>
            <a:r>
              <a:rPr lang="en-US" b="1" dirty="0" err="1">
                <a:ln>
                  <a:solidFill>
                    <a:schemeClr val="tx1"/>
                  </a:solidFill>
                </a:ln>
                <a:solidFill>
                  <a:schemeClr val="tx1"/>
                </a:solidFill>
                <a:latin typeface="Consolas"/>
              </a:rPr>
              <a:t>l</a:t>
            </a:r>
            <a:r>
              <a:rPr lang="en-US" b="1" dirty="0" err="1" smtClean="0">
                <a:ln>
                  <a:solidFill>
                    <a:schemeClr val="tx1"/>
                  </a:solidFill>
                </a:ln>
                <a:solidFill>
                  <a:schemeClr val="tx1"/>
                </a:solidFill>
                <a:latin typeface="Consolas"/>
              </a:rPr>
              <a:t>inux</a:t>
            </a:r>
            <a:endParaRPr lang="en-US" b="1" dirty="0" smtClean="0">
              <a:ln>
                <a:solidFill>
                  <a:schemeClr val="tx1"/>
                </a:solidFill>
              </a:ln>
              <a:solidFill>
                <a:schemeClr val="tx1"/>
              </a:solidFill>
              <a:latin typeface="Consolas"/>
            </a:endParaRPr>
          </a:p>
          <a:p>
            <a:pPr algn="ctr"/>
            <a:r>
              <a:rPr lang="en-US" b="1" dirty="0" smtClean="0">
                <a:ln>
                  <a:solidFill>
                    <a:schemeClr val="tx1"/>
                  </a:solidFill>
                </a:ln>
                <a:solidFill>
                  <a:schemeClr val="tx1"/>
                </a:solidFill>
                <a:latin typeface="Consolas"/>
              </a:rPr>
              <a:t>bridge</a:t>
            </a:r>
            <a:endParaRPr lang="en-US" b="1" dirty="0">
              <a:ln>
                <a:solidFill>
                  <a:schemeClr val="tx1"/>
                </a:solidFill>
              </a:ln>
              <a:solidFill>
                <a:schemeClr val="tx1"/>
              </a:solidFill>
              <a:latin typeface="Consolas"/>
            </a:endParaRPr>
          </a:p>
        </p:txBody>
      </p:sp>
      <p:sp>
        <p:nvSpPr>
          <p:cNvPr id="17" name="Rounded Rectangle 16"/>
          <p:cNvSpPr/>
          <p:nvPr/>
        </p:nvSpPr>
        <p:spPr>
          <a:xfrm>
            <a:off x="6693648" y="1238249"/>
            <a:ext cx="2418601" cy="1031123"/>
          </a:xfrm>
          <a:prstGeom prst="roundRect">
            <a:avLst/>
          </a:prstGeom>
          <a:solidFill>
            <a:schemeClr val="tx1">
              <a:lumMod val="75000"/>
              <a:lumOff val="25000"/>
            </a:schemeClr>
          </a:solidFill>
          <a:ln>
            <a:solidFill>
              <a:schemeClr val="tx1"/>
            </a:solidFill>
          </a:ln>
          <a:scene3d>
            <a:camera prst="isometricOffAxis1Right"/>
            <a:lightRig rig="threePt" dir="t"/>
          </a:scene3d>
          <a:sp3d extrusionH="381000"/>
        </p:spPr>
        <p:style>
          <a:lnRef idx="2">
            <a:schemeClr val="dk1"/>
          </a:lnRef>
          <a:fillRef idx="1">
            <a:schemeClr val="lt1"/>
          </a:fillRef>
          <a:effectRef idx="0">
            <a:schemeClr val="dk1"/>
          </a:effectRef>
          <a:fontRef idx="minor">
            <a:schemeClr val="dk1"/>
          </a:fontRef>
        </p:style>
        <p:txBody>
          <a:bodyPr rtlCol="0" anchor="ctr"/>
          <a:lstStyle/>
          <a:p>
            <a:pPr algn="ctr"/>
            <a:r>
              <a:rPr lang="en-US" sz="4000" b="1" dirty="0" smtClean="0">
                <a:ln>
                  <a:solidFill>
                    <a:schemeClr val="tx1"/>
                  </a:solidFill>
                </a:ln>
                <a:solidFill>
                  <a:schemeClr val="bg1"/>
                </a:solidFill>
                <a:latin typeface="Consolas"/>
              </a:rPr>
              <a:t>quantum</a:t>
            </a:r>
            <a:endParaRPr lang="en-US" sz="4000" b="1" dirty="0">
              <a:ln>
                <a:solidFill>
                  <a:schemeClr val="tx1"/>
                </a:solidFill>
              </a:ln>
              <a:solidFill>
                <a:schemeClr val="bg1"/>
              </a:solidFill>
              <a:latin typeface="Consolas"/>
            </a:endParaRPr>
          </a:p>
        </p:txBody>
      </p:sp>
      <p:sp>
        <p:nvSpPr>
          <p:cNvPr id="24" name="Bent Arrow 23"/>
          <p:cNvSpPr/>
          <p:nvPr/>
        </p:nvSpPr>
        <p:spPr>
          <a:xfrm flipH="1" flipV="1">
            <a:off x="5465535" y="2471964"/>
            <a:ext cx="2426607" cy="771070"/>
          </a:xfrm>
          <a:prstGeom prst="bentArrow">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41215"/>
    </mc:Choice>
    <mc:Fallback>
      <p:transition xmlns:p14="http://schemas.microsoft.com/office/powerpoint/2010/main" spd="slow" advTm="41215"/>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2" grpId="0" animBg="1"/>
      <p:bldP spid="15" grpId="0" animBg="1"/>
      <p:bldP spid="16" grpId="0" animBg="1"/>
      <p:bldP spid="17" grpId="0" animBg="1"/>
      <p:bldP spid="2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cxnSp>
        <p:nvCxnSpPr>
          <p:cNvPr id="11" name="Straight Connector 10"/>
          <p:cNvCxnSpPr/>
          <p:nvPr/>
        </p:nvCxnSpPr>
        <p:spPr>
          <a:xfrm flipH="1" flipV="1">
            <a:off x="7031837" y="2765416"/>
            <a:ext cx="12701" cy="1084260"/>
          </a:xfrm>
          <a:prstGeom prst="line">
            <a:avLst/>
          </a:prstGeom>
          <a:ln w="127000">
            <a:solidFill>
              <a:srgbClr val="008000"/>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flipV="1">
            <a:off x="5001425" y="2798754"/>
            <a:ext cx="19050" cy="912016"/>
          </a:xfrm>
          <a:prstGeom prst="line">
            <a:avLst/>
          </a:prstGeom>
          <a:ln w="127000">
            <a:solidFill>
              <a:srgbClr val="008000"/>
            </a:solidFill>
          </a:ln>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2936881" y="2778114"/>
            <a:ext cx="19844" cy="932656"/>
          </a:xfrm>
          <a:prstGeom prst="line">
            <a:avLst/>
          </a:prstGeom>
          <a:ln w="127000">
            <a:solidFill>
              <a:srgbClr val="008000"/>
            </a:solidFill>
          </a:ln>
        </p:spPr>
        <p:style>
          <a:lnRef idx="2">
            <a:schemeClr val="accent1"/>
          </a:lnRef>
          <a:fillRef idx="0">
            <a:schemeClr val="accent1"/>
          </a:fillRef>
          <a:effectRef idx="1">
            <a:schemeClr val="accent1"/>
          </a:effectRef>
          <a:fontRef idx="minor">
            <a:schemeClr val="tx1"/>
          </a:fontRef>
        </p:style>
      </p:cxnSp>
      <p:sp>
        <p:nvSpPr>
          <p:cNvPr id="33793" name="Rectangle 1"/>
          <p:cNvSpPr>
            <a:spLocks noGrp="1" noChangeArrowheads="1"/>
          </p:cNvSpPr>
          <p:nvPr>
            <p:ph type="title"/>
          </p:nvPr>
        </p:nvSpPr>
        <p:spPr>
          <a:xfrm>
            <a:off x="247650" y="304800"/>
            <a:ext cx="9664700" cy="914400"/>
          </a:xfrm>
        </p:spPr>
        <p:txBody>
          <a:bodyPr lIns="0" tIns="0" rIns="0" bIns="0" anchor="t"/>
          <a:lstStyle/>
          <a:p>
            <a:pPr algn="l">
              <a:lnSpc>
                <a:spcPct val="95000"/>
              </a:lnSpc>
            </a:pPr>
            <a:r>
              <a:rPr lang="en-US" sz="4300" dirty="0" smtClean="0">
                <a:solidFill>
                  <a:srgbClr val="000000"/>
                </a:solidFill>
                <a:latin typeface="Arial" charset="0"/>
              </a:rPr>
              <a:t>Static </a:t>
            </a:r>
            <a:r>
              <a:rPr lang="en-US" sz="4300" dirty="0">
                <a:solidFill>
                  <a:srgbClr val="000000"/>
                </a:solidFill>
                <a:latin typeface="Arial" charset="0"/>
              </a:rPr>
              <a:t>N</a:t>
            </a:r>
            <a:r>
              <a:rPr lang="en-US" sz="4300" dirty="0" smtClean="0">
                <a:solidFill>
                  <a:srgbClr val="000000"/>
                </a:solidFill>
                <a:latin typeface="Arial" charset="0"/>
              </a:rPr>
              <a:t>etwork </a:t>
            </a:r>
            <a:r>
              <a:rPr lang="en-US" sz="4300" dirty="0" err="1" smtClean="0">
                <a:solidFill>
                  <a:srgbClr val="000000"/>
                </a:solidFill>
                <a:latin typeface="Arial" charset="0"/>
              </a:rPr>
              <a:t>Config</a:t>
            </a:r>
            <a:r>
              <a:rPr lang="en-US" sz="4300" dirty="0">
                <a:solidFill>
                  <a:srgbClr val="000000"/>
                </a:solidFill>
                <a:latin typeface="Arial" charset="0"/>
              </a:rPr>
              <a:t>     </a:t>
            </a:r>
          </a:p>
        </p:txBody>
      </p:sp>
      <p:cxnSp>
        <p:nvCxnSpPr>
          <p:cNvPr id="4" name="Straight Connector 3"/>
          <p:cNvCxnSpPr/>
          <p:nvPr/>
        </p:nvCxnSpPr>
        <p:spPr>
          <a:xfrm>
            <a:off x="7044537" y="4663270"/>
            <a:ext cx="13494" cy="1065214"/>
          </a:xfrm>
          <a:prstGeom prst="line">
            <a:avLst/>
          </a:prstGeom>
          <a:ln w="127000">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5" name="Straight Connector 4"/>
          <p:cNvCxnSpPr/>
          <p:nvPr/>
        </p:nvCxnSpPr>
        <p:spPr>
          <a:xfrm>
            <a:off x="5014125" y="4696608"/>
            <a:ext cx="13494" cy="1065214"/>
          </a:xfrm>
          <a:prstGeom prst="line">
            <a:avLst/>
          </a:prstGeom>
          <a:ln w="127000">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a:off x="2983712" y="4729946"/>
            <a:ext cx="13494" cy="1065214"/>
          </a:xfrm>
          <a:prstGeom prst="line">
            <a:avLst/>
          </a:prstGeom>
          <a:ln w="127000">
            <a:solidFill>
              <a:srgbClr val="FF0000"/>
            </a:solidFill>
          </a:ln>
        </p:spPr>
        <p:style>
          <a:lnRef idx="2">
            <a:schemeClr val="accent1"/>
          </a:lnRef>
          <a:fillRef idx="0">
            <a:schemeClr val="accent1"/>
          </a:fillRef>
          <a:effectRef idx="1">
            <a:schemeClr val="accent1"/>
          </a:effectRef>
          <a:fontRef idx="minor">
            <a:schemeClr val="tx1"/>
          </a:fontRef>
        </p:style>
      </p:cxnSp>
      <p:pic>
        <p:nvPicPr>
          <p:cNvPr id="7" name="Picture 6" descr="comput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87920" y="3413113"/>
            <a:ext cx="1497448" cy="1772979"/>
          </a:xfrm>
          <a:prstGeom prst="rect">
            <a:avLst/>
          </a:prstGeom>
        </p:spPr>
      </p:pic>
      <p:pic>
        <p:nvPicPr>
          <p:cNvPr id="8" name="Picture 7" descr="comput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45320" y="3347232"/>
            <a:ext cx="1497448" cy="1772979"/>
          </a:xfrm>
          <a:prstGeom prst="rect">
            <a:avLst/>
          </a:prstGeom>
        </p:spPr>
      </p:pic>
      <p:pic>
        <p:nvPicPr>
          <p:cNvPr id="9" name="Picture 8" descr="comput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29695" y="3327388"/>
            <a:ext cx="1497448" cy="1772979"/>
          </a:xfrm>
          <a:prstGeom prst="rect">
            <a:avLst/>
          </a:prstGeom>
        </p:spPr>
      </p:pic>
      <p:cxnSp>
        <p:nvCxnSpPr>
          <p:cNvPr id="10" name="Straight Connector 9"/>
          <p:cNvCxnSpPr/>
          <p:nvPr/>
        </p:nvCxnSpPr>
        <p:spPr>
          <a:xfrm flipV="1">
            <a:off x="1865319" y="5714989"/>
            <a:ext cx="6012656" cy="39687"/>
          </a:xfrm>
          <a:prstGeom prst="line">
            <a:avLst/>
          </a:prstGeom>
          <a:ln w="127000">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flipV="1">
            <a:off x="1839125" y="2751921"/>
            <a:ext cx="6012656" cy="39688"/>
          </a:xfrm>
          <a:prstGeom prst="line">
            <a:avLst/>
          </a:prstGeom>
          <a:ln w="127000">
            <a:solidFill>
              <a:srgbClr val="008000"/>
            </a:solidFill>
          </a:ln>
        </p:spPr>
        <p:style>
          <a:lnRef idx="2">
            <a:schemeClr val="accent1"/>
          </a:lnRef>
          <a:fillRef idx="0">
            <a:schemeClr val="accent1"/>
          </a:fillRef>
          <a:effectRef idx="1">
            <a:schemeClr val="accent1"/>
          </a:effectRef>
          <a:fontRef idx="minor">
            <a:schemeClr val="tx1"/>
          </a:fontRef>
        </p:style>
      </p:cxnSp>
      <p:sp>
        <p:nvSpPr>
          <p:cNvPr id="33797" name="TextBox 33796"/>
          <p:cNvSpPr txBox="1"/>
          <p:nvPr/>
        </p:nvSpPr>
        <p:spPr>
          <a:xfrm>
            <a:off x="1876650" y="5845402"/>
            <a:ext cx="1107545" cy="461665"/>
          </a:xfrm>
          <a:prstGeom prst="rect">
            <a:avLst/>
          </a:prstGeom>
          <a:noFill/>
        </p:spPr>
        <p:txBody>
          <a:bodyPr wrap="none" rtlCol="0">
            <a:spAutoFit/>
          </a:bodyPr>
          <a:lstStyle/>
          <a:p>
            <a:r>
              <a:rPr lang="en-US" dirty="0" smtClean="0"/>
              <a:t>Service</a:t>
            </a:r>
            <a:endParaRPr lang="en-US" dirty="0"/>
          </a:p>
        </p:txBody>
      </p:sp>
      <p:sp>
        <p:nvSpPr>
          <p:cNvPr id="33798" name="TextBox 33797"/>
          <p:cNvSpPr txBox="1"/>
          <p:nvPr/>
        </p:nvSpPr>
        <p:spPr>
          <a:xfrm>
            <a:off x="1859643" y="2177143"/>
            <a:ext cx="971239" cy="461665"/>
          </a:xfrm>
          <a:prstGeom prst="rect">
            <a:avLst/>
          </a:prstGeom>
          <a:noFill/>
        </p:spPr>
        <p:txBody>
          <a:bodyPr wrap="none" rtlCol="0">
            <a:spAutoFit/>
          </a:bodyPr>
          <a:lstStyle/>
          <a:p>
            <a:r>
              <a:rPr lang="en-US" dirty="0" smtClean="0"/>
              <a:t>Public </a:t>
            </a:r>
            <a:endParaRPr lang="en-US" dirty="0"/>
          </a:p>
        </p:txBody>
      </p:sp>
    </p:spTree>
  </p:cSld>
  <p:clrMapOvr>
    <a:masterClrMapping/>
  </p:clrMapOvr>
  <mc:AlternateContent xmlns:mc="http://schemas.openxmlformats.org/markup-compatibility/2006">
    <mc:Choice xmlns:p14="http://schemas.microsoft.com/office/powerpoint/2010/main" Requires="p14">
      <p:transition spd="slow" p14:dur="2000" advTm="39474"/>
    </mc:Choice>
    <mc:Fallback>
      <p:transition xmlns:p14="http://schemas.microsoft.com/office/powerpoint/2010/main" spd="slow" advTm="39474"/>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cxnSp>
        <p:nvCxnSpPr>
          <p:cNvPr id="11" name="Straight Connector 10"/>
          <p:cNvCxnSpPr/>
          <p:nvPr/>
        </p:nvCxnSpPr>
        <p:spPr>
          <a:xfrm flipH="1" flipV="1">
            <a:off x="7031838" y="2765416"/>
            <a:ext cx="7205" cy="1463414"/>
          </a:xfrm>
          <a:prstGeom prst="line">
            <a:avLst/>
          </a:prstGeom>
          <a:ln w="127000">
            <a:solidFill>
              <a:srgbClr val="008000"/>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V="1">
            <a:off x="5080002" y="2798754"/>
            <a:ext cx="2489" cy="1403055"/>
          </a:xfrm>
          <a:prstGeom prst="line">
            <a:avLst/>
          </a:prstGeom>
          <a:ln w="127000">
            <a:solidFill>
              <a:srgbClr val="008000"/>
            </a:solidFill>
          </a:ln>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flipH="1">
            <a:off x="2972342" y="2778114"/>
            <a:ext cx="5072" cy="1518269"/>
          </a:xfrm>
          <a:prstGeom prst="line">
            <a:avLst/>
          </a:prstGeom>
          <a:ln w="127000">
            <a:solidFill>
              <a:srgbClr val="008000"/>
            </a:solidFill>
          </a:ln>
        </p:spPr>
        <p:style>
          <a:lnRef idx="2">
            <a:schemeClr val="accent1"/>
          </a:lnRef>
          <a:fillRef idx="0">
            <a:schemeClr val="accent1"/>
          </a:fillRef>
          <a:effectRef idx="1">
            <a:schemeClr val="accent1"/>
          </a:effectRef>
          <a:fontRef idx="minor">
            <a:schemeClr val="tx1"/>
          </a:fontRef>
        </p:style>
      </p:cxnSp>
      <p:sp>
        <p:nvSpPr>
          <p:cNvPr id="33793" name="Rectangle 1"/>
          <p:cNvSpPr>
            <a:spLocks noGrp="1" noChangeArrowheads="1"/>
          </p:cNvSpPr>
          <p:nvPr>
            <p:ph type="title"/>
          </p:nvPr>
        </p:nvSpPr>
        <p:spPr>
          <a:xfrm>
            <a:off x="247650" y="304800"/>
            <a:ext cx="9664700" cy="914400"/>
          </a:xfrm>
        </p:spPr>
        <p:txBody>
          <a:bodyPr lIns="0" tIns="0" rIns="0" bIns="0" anchor="t"/>
          <a:lstStyle/>
          <a:p>
            <a:pPr algn="l">
              <a:lnSpc>
                <a:spcPct val="95000"/>
              </a:lnSpc>
            </a:pPr>
            <a:r>
              <a:rPr lang="en-US" sz="4300" dirty="0" smtClean="0">
                <a:solidFill>
                  <a:srgbClr val="000000"/>
                </a:solidFill>
                <a:latin typeface="Arial" charset="0"/>
              </a:rPr>
              <a:t>Dynamic </a:t>
            </a:r>
            <a:r>
              <a:rPr lang="en-US" sz="4300" dirty="0" smtClean="0">
                <a:solidFill>
                  <a:srgbClr val="000000"/>
                </a:solidFill>
                <a:latin typeface="Arial" charset="0"/>
              </a:rPr>
              <a:t>N</a:t>
            </a:r>
            <a:r>
              <a:rPr lang="en-US" sz="4300" dirty="0" smtClean="0">
                <a:solidFill>
                  <a:srgbClr val="000000"/>
                </a:solidFill>
                <a:latin typeface="Arial" charset="0"/>
              </a:rPr>
              <a:t>etwork </a:t>
            </a:r>
            <a:r>
              <a:rPr lang="en-US" sz="4300" dirty="0" err="1" smtClean="0">
                <a:solidFill>
                  <a:srgbClr val="000000"/>
                </a:solidFill>
                <a:latin typeface="Arial" charset="0"/>
              </a:rPr>
              <a:t>Config</a:t>
            </a:r>
            <a:r>
              <a:rPr lang="en-US" sz="4300" dirty="0">
                <a:solidFill>
                  <a:srgbClr val="000000"/>
                </a:solidFill>
                <a:latin typeface="Arial" charset="0"/>
              </a:rPr>
              <a:t>     </a:t>
            </a:r>
          </a:p>
        </p:txBody>
      </p:sp>
      <p:cxnSp>
        <p:nvCxnSpPr>
          <p:cNvPr id="4" name="Straight Connector 3"/>
          <p:cNvCxnSpPr/>
          <p:nvPr/>
        </p:nvCxnSpPr>
        <p:spPr>
          <a:xfrm>
            <a:off x="7044537" y="4663270"/>
            <a:ext cx="13494" cy="1065214"/>
          </a:xfrm>
          <a:prstGeom prst="line">
            <a:avLst/>
          </a:prstGeom>
          <a:ln w="127000">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5" name="Straight Connector 4"/>
          <p:cNvCxnSpPr/>
          <p:nvPr/>
        </p:nvCxnSpPr>
        <p:spPr>
          <a:xfrm>
            <a:off x="5068169" y="4696608"/>
            <a:ext cx="13494" cy="1065214"/>
          </a:xfrm>
          <a:prstGeom prst="line">
            <a:avLst/>
          </a:prstGeom>
          <a:ln w="127000">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a:off x="2983712" y="4729946"/>
            <a:ext cx="13494" cy="1065214"/>
          </a:xfrm>
          <a:prstGeom prst="line">
            <a:avLst/>
          </a:prstGeom>
          <a:ln w="127000">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1865319" y="5714989"/>
            <a:ext cx="6012656" cy="39687"/>
          </a:xfrm>
          <a:prstGeom prst="line">
            <a:avLst/>
          </a:prstGeom>
          <a:ln w="127000">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flipV="1">
            <a:off x="1839125" y="2751921"/>
            <a:ext cx="6012656" cy="39688"/>
          </a:xfrm>
          <a:prstGeom prst="line">
            <a:avLst/>
          </a:prstGeom>
          <a:ln w="127000">
            <a:solidFill>
              <a:srgbClr val="008000"/>
            </a:solidFill>
          </a:ln>
        </p:spPr>
        <p:style>
          <a:lnRef idx="2">
            <a:schemeClr val="accent1"/>
          </a:lnRef>
          <a:fillRef idx="0">
            <a:schemeClr val="accent1"/>
          </a:fillRef>
          <a:effectRef idx="1">
            <a:schemeClr val="accent1"/>
          </a:effectRef>
          <a:fontRef idx="minor">
            <a:schemeClr val="tx1"/>
          </a:fontRef>
        </p:style>
      </p:cxnSp>
      <p:sp>
        <p:nvSpPr>
          <p:cNvPr id="33797" name="TextBox 33796"/>
          <p:cNvSpPr txBox="1"/>
          <p:nvPr/>
        </p:nvSpPr>
        <p:spPr>
          <a:xfrm>
            <a:off x="1876650" y="5845402"/>
            <a:ext cx="1107545" cy="461665"/>
          </a:xfrm>
          <a:prstGeom prst="rect">
            <a:avLst/>
          </a:prstGeom>
          <a:noFill/>
        </p:spPr>
        <p:txBody>
          <a:bodyPr wrap="none" rtlCol="0">
            <a:spAutoFit/>
          </a:bodyPr>
          <a:lstStyle/>
          <a:p>
            <a:r>
              <a:rPr lang="en-US" dirty="0" smtClean="0"/>
              <a:t>Service</a:t>
            </a:r>
            <a:endParaRPr lang="en-US" dirty="0"/>
          </a:p>
        </p:txBody>
      </p:sp>
      <p:sp>
        <p:nvSpPr>
          <p:cNvPr id="33798" name="TextBox 33797"/>
          <p:cNvSpPr txBox="1"/>
          <p:nvPr/>
        </p:nvSpPr>
        <p:spPr>
          <a:xfrm>
            <a:off x="1859643" y="2177143"/>
            <a:ext cx="971239" cy="461665"/>
          </a:xfrm>
          <a:prstGeom prst="rect">
            <a:avLst/>
          </a:prstGeom>
          <a:noFill/>
        </p:spPr>
        <p:txBody>
          <a:bodyPr wrap="none" rtlCol="0">
            <a:spAutoFit/>
          </a:bodyPr>
          <a:lstStyle/>
          <a:p>
            <a:r>
              <a:rPr lang="en-US" dirty="0" smtClean="0"/>
              <a:t>Public </a:t>
            </a:r>
            <a:endParaRPr lang="en-US" dirty="0"/>
          </a:p>
        </p:txBody>
      </p:sp>
      <p:grpSp>
        <p:nvGrpSpPr>
          <p:cNvPr id="28" name="Group 27"/>
          <p:cNvGrpSpPr/>
          <p:nvPr/>
        </p:nvGrpSpPr>
        <p:grpSpPr>
          <a:xfrm>
            <a:off x="3119120" y="4458511"/>
            <a:ext cx="4500880" cy="1576529"/>
            <a:chOff x="3119120" y="4458511"/>
            <a:chExt cx="4500880" cy="1576529"/>
          </a:xfrm>
        </p:grpSpPr>
        <p:cxnSp>
          <p:nvCxnSpPr>
            <p:cNvPr id="16" name="Straight Connector 15"/>
            <p:cNvCxnSpPr/>
            <p:nvPr/>
          </p:nvCxnSpPr>
          <p:spPr>
            <a:xfrm>
              <a:off x="3337128" y="4458511"/>
              <a:ext cx="16593" cy="1557086"/>
            </a:xfrm>
            <a:prstGeom prst="line">
              <a:avLst/>
            </a:prstGeom>
            <a:ln w="127000">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7309255" y="4607128"/>
              <a:ext cx="6866" cy="1356762"/>
            </a:xfrm>
            <a:prstGeom prst="line">
              <a:avLst/>
            </a:prstGeom>
            <a:ln w="127000">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V="1">
              <a:off x="3119120" y="5994400"/>
              <a:ext cx="4500880" cy="40640"/>
            </a:xfrm>
            <a:prstGeom prst="line">
              <a:avLst/>
            </a:prstGeom>
            <a:ln w="127000">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grpSp>
      <p:sp>
        <p:nvSpPr>
          <p:cNvPr id="29" name="TextBox 28"/>
          <p:cNvSpPr txBox="1"/>
          <p:nvPr/>
        </p:nvSpPr>
        <p:spPr>
          <a:xfrm>
            <a:off x="6319520" y="6075680"/>
            <a:ext cx="1056449" cy="461665"/>
          </a:xfrm>
          <a:prstGeom prst="rect">
            <a:avLst/>
          </a:prstGeom>
          <a:noFill/>
        </p:spPr>
        <p:txBody>
          <a:bodyPr wrap="none" rtlCol="0">
            <a:spAutoFit/>
          </a:bodyPr>
          <a:lstStyle/>
          <a:p>
            <a:r>
              <a:rPr lang="en-US" dirty="0" smtClean="0"/>
              <a:t>Private</a:t>
            </a:r>
            <a:endParaRPr lang="en-US" dirty="0"/>
          </a:p>
        </p:txBody>
      </p:sp>
      <p:pic>
        <p:nvPicPr>
          <p:cNvPr id="7" name="Picture 6" descr="comput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44842" y="3413113"/>
            <a:ext cx="1497448" cy="1772979"/>
          </a:xfrm>
          <a:prstGeom prst="rect">
            <a:avLst/>
          </a:prstGeom>
        </p:spPr>
      </p:pic>
      <p:pic>
        <p:nvPicPr>
          <p:cNvPr id="8" name="Picture 7" descr="comput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56276" y="3347232"/>
            <a:ext cx="1497448" cy="1772979"/>
          </a:xfrm>
          <a:prstGeom prst="rect">
            <a:avLst/>
          </a:prstGeom>
        </p:spPr>
      </p:pic>
      <p:pic>
        <p:nvPicPr>
          <p:cNvPr id="9" name="Picture 8" descr="comput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67656" y="3327388"/>
            <a:ext cx="1497448" cy="1772979"/>
          </a:xfrm>
          <a:prstGeom prst="rect">
            <a:avLst/>
          </a:prstGeom>
        </p:spPr>
      </p:pic>
      <p:sp>
        <p:nvSpPr>
          <p:cNvPr id="35" name="Rounded Rectangle 34"/>
          <p:cNvSpPr/>
          <p:nvPr/>
        </p:nvSpPr>
        <p:spPr>
          <a:xfrm>
            <a:off x="2676091" y="4363941"/>
            <a:ext cx="850186" cy="513405"/>
          </a:xfrm>
          <a:prstGeom prst="roundRect">
            <a:avLst/>
          </a:prstGeom>
          <a:solidFill>
            <a:schemeClr val="accent3"/>
          </a:solidFill>
          <a:ln>
            <a:solidFill>
              <a:schemeClr val="tx1"/>
            </a:solidFill>
          </a:ln>
          <a:scene3d>
            <a:camera prst="isometricOffAxis1Right"/>
            <a:lightRig rig="threePt" dir="t"/>
          </a:scene3d>
          <a:sp3d extrusionH="381000"/>
        </p:spPr>
        <p:style>
          <a:lnRef idx="2">
            <a:schemeClr val="dk1"/>
          </a:lnRef>
          <a:fillRef idx="1">
            <a:schemeClr val="lt1"/>
          </a:fillRef>
          <a:effectRef idx="0">
            <a:schemeClr val="dk1"/>
          </a:effectRef>
          <a:fontRef idx="minor">
            <a:schemeClr val="dk1"/>
          </a:fontRef>
        </p:style>
        <p:txBody>
          <a:bodyPr rtlCol="0" anchor="ctr"/>
          <a:lstStyle/>
          <a:p>
            <a:pPr algn="ctr"/>
            <a:r>
              <a:rPr lang="en-US" sz="1400" b="1" dirty="0" smtClean="0">
                <a:ln>
                  <a:solidFill>
                    <a:schemeClr val="tx1"/>
                  </a:solidFill>
                </a:ln>
                <a:solidFill>
                  <a:schemeClr val="tx1"/>
                </a:solidFill>
                <a:latin typeface="Consolas"/>
              </a:rPr>
              <a:t>OVS</a:t>
            </a:r>
          </a:p>
        </p:txBody>
      </p:sp>
      <p:sp>
        <p:nvSpPr>
          <p:cNvPr id="37" name="Rounded Rectangle 36"/>
          <p:cNvSpPr/>
          <p:nvPr/>
        </p:nvSpPr>
        <p:spPr>
          <a:xfrm>
            <a:off x="4774028" y="4313685"/>
            <a:ext cx="688058" cy="441018"/>
          </a:xfrm>
          <a:prstGeom prst="roundRect">
            <a:avLst/>
          </a:prstGeom>
          <a:solidFill>
            <a:schemeClr val="accent3"/>
          </a:solidFill>
          <a:ln>
            <a:solidFill>
              <a:schemeClr val="tx1"/>
            </a:solidFill>
          </a:ln>
          <a:scene3d>
            <a:camera prst="isometricOffAxis1Right"/>
            <a:lightRig rig="threePt" dir="t"/>
          </a:scene3d>
          <a:sp3d extrusionH="381000"/>
        </p:spPr>
        <p:style>
          <a:lnRef idx="2">
            <a:schemeClr val="dk1"/>
          </a:lnRef>
          <a:fillRef idx="1">
            <a:schemeClr val="lt1"/>
          </a:fillRef>
          <a:effectRef idx="0">
            <a:schemeClr val="dk1"/>
          </a:effectRef>
          <a:fontRef idx="minor">
            <a:schemeClr val="dk1"/>
          </a:fontRef>
        </p:style>
        <p:txBody>
          <a:bodyPr rtlCol="0" anchor="ctr"/>
          <a:lstStyle/>
          <a:p>
            <a:pPr algn="ctr"/>
            <a:r>
              <a:rPr lang="en-US" sz="1400" b="1" dirty="0" smtClean="0">
                <a:ln>
                  <a:solidFill>
                    <a:schemeClr val="tx1"/>
                  </a:solidFill>
                </a:ln>
                <a:solidFill>
                  <a:schemeClr val="tx1"/>
                </a:solidFill>
                <a:latin typeface="Consolas"/>
              </a:rPr>
              <a:t>OVS</a:t>
            </a:r>
          </a:p>
        </p:txBody>
      </p:sp>
      <p:sp>
        <p:nvSpPr>
          <p:cNvPr id="38" name="Rounded Rectangle 37"/>
          <p:cNvSpPr/>
          <p:nvPr/>
        </p:nvSpPr>
        <p:spPr>
          <a:xfrm>
            <a:off x="6854663" y="4286660"/>
            <a:ext cx="688058" cy="441018"/>
          </a:xfrm>
          <a:prstGeom prst="roundRect">
            <a:avLst/>
          </a:prstGeom>
          <a:solidFill>
            <a:schemeClr val="accent3"/>
          </a:solidFill>
          <a:ln>
            <a:solidFill>
              <a:schemeClr val="tx1"/>
            </a:solidFill>
          </a:ln>
          <a:scene3d>
            <a:camera prst="isometricOffAxis1Right"/>
            <a:lightRig rig="threePt" dir="t"/>
          </a:scene3d>
          <a:sp3d extrusionH="381000"/>
        </p:spPr>
        <p:style>
          <a:lnRef idx="2">
            <a:schemeClr val="dk1"/>
          </a:lnRef>
          <a:fillRef idx="1">
            <a:schemeClr val="lt1"/>
          </a:fillRef>
          <a:effectRef idx="0">
            <a:schemeClr val="dk1"/>
          </a:effectRef>
          <a:fontRef idx="minor">
            <a:schemeClr val="dk1"/>
          </a:fontRef>
        </p:style>
        <p:txBody>
          <a:bodyPr rtlCol="0" anchor="ctr"/>
          <a:lstStyle/>
          <a:p>
            <a:pPr algn="ctr"/>
            <a:r>
              <a:rPr lang="en-US" sz="1400" b="1" dirty="0" smtClean="0">
                <a:ln>
                  <a:solidFill>
                    <a:schemeClr val="tx1"/>
                  </a:solidFill>
                </a:ln>
                <a:solidFill>
                  <a:schemeClr val="tx1"/>
                </a:solidFill>
                <a:latin typeface="Consolas"/>
              </a:rPr>
              <a:t>OVS</a:t>
            </a:r>
          </a:p>
        </p:txBody>
      </p:sp>
    </p:spTree>
    <p:extLst>
      <p:ext uri="{BB962C8B-B14F-4D97-AF65-F5344CB8AC3E}">
        <p14:creationId xmlns:p14="http://schemas.microsoft.com/office/powerpoint/2010/main" val="1440516461"/>
      </p:ext>
    </p:extLst>
  </p:cSld>
  <p:clrMapOvr>
    <a:masterClrMapping/>
  </p:clrMapOvr>
  <mc:AlternateContent xmlns:mc="http://schemas.openxmlformats.org/markup-compatibility/2006">
    <mc:Choice xmlns:p14="http://schemas.microsoft.com/office/powerpoint/2010/main" Requires="p14">
      <p:transition spd="slow" p14:dur="2000" advTm="9137"/>
    </mc:Choice>
    <mc:Fallback>
      <p:transition xmlns:p14="http://schemas.microsoft.com/office/powerpoint/2010/main" spd="slow" advTm="9137"/>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5" name="Rectangle 1"/>
          <p:cNvSpPr txBox="1">
            <a:spLocks noChangeArrowheads="1"/>
          </p:cNvSpPr>
          <p:nvPr/>
        </p:nvSpPr>
        <p:spPr bwMode="auto">
          <a:xfrm>
            <a:off x="220628" y="453421"/>
            <a:ext cx="96647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0" tIns="0" rIns="0" bIns="0" numCol="1" anchor="t" anchorCtr="0" compatLnSpc="1">
            <a:prstTxWarp prst="textNoShape">
              <a:avLst/>
            </a:prstTxWarp>
          </a:bodyPr>
          <a:lst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charset="0"/>
                <a:ea typeface="ＭＳ Ｐゴシック" charset="0"/>
              </a:defRPr>
            </a:lvl2pPr>
            <a:lvl3pPr algn="ctr" rtl="0" fontAlgn="base">
              <a:spcBef>
                <a:spcPct val="0"/>
              </a:spcBef>
              <a:spcAft>
                <a:spcPct val="0"/>
              </a:spcAft>
              <a:defRPr sz="4400">
                <a:solidFill>
                  <a:schemeClr val="tx2"/>
                </a:solidFill>
                <a:latin typeface="Times New Roman" charset="0"/>
                <a:ea typeface="ＭＳ Ｐゴシック" charset="0"/>
              </a:defRPr>
            </a:lvl3pPr>
            <a:lvl4pPr algn="ctr" rtl="0" fontAlgn="base">
              <a:spcBef>
                <a:spcPct val="0"/>
              </a:spcBef>
              <a:spcAft>
                <a:spcPct val="0"/>
              </a:spcAft>
              <a:defRPr sz="4400">
                <a:solidFill>
                  <a:schemeClr val="tx2"/>
                </a:solidFill>
                <a:latin typeface="Times New Roman" charset="0"/>
                <a:ea typeface="ＭＳ Ｐゴシック" charset="0"/>
              </a:defRPr>
            </a:lvl4pPr>
            <a:lvl5pPr algn="ctr" rtl="0" fontAlgn="base">
              <a:spcBef>
                <a:spcPct val="0"/>
              </a:spcBef>
              <a:spcAft>
                <a:spcPct val="0"/>
              </a:spcAft>
              <a:defRPr sz="4400">
                <a:solidFill>
                  <a:schemeClr val="tx2"/>
                </a:solidFill>
                <a:latin typeface="Times New Roman" charset="0"/>
                <a:ea typeface="ＭＳ Ｐゴシック" charset="0"/>
              </a:defRPr>
            </a:lvl5pPr>
            <a:lvl6pPr marL="457200" algn="ctr" rtl="0" fontAlgn="base">
              <a:spcBef>
                <a:spcPct val="0"/>
              </a:spcBef>
              <a:spcAft>
                <a:spcPct val="0"/>
              </a:spcAft>
              <a:defRPr sz="4400">
                <a:solidFill>
                  <a:schemeClr val="tx2"/>
                </a:solidFill>
                <a:latin typeface="Times New Roman" charset="0"/>
                <a:ea typeface="ＭＳ Ｐゴシック" charset="0"/>
              </a:defRPr>
            </a:lvl6pPr>
            <a:lvl7pPr marL="914400" algn="ctr" rtl="0" fontAlgn="base">
              <a:spcBef>
                <a:spcPct val="0"/>
              </a:spcBef>
              <a:spcAft>
                <a:spcPct val="0"/>
              </a:spcAft>
              <a:defRPr sz="4400">
                <a:solidFill>
                  <a:schemeClr val="tx2"/>
                </a:solidFill>
                <a:latin typeface="Times New Roman" charset="0"/>
                <a:ea typeface="ＭＳ Ｐゴシック" charset="0"/>
              </a:defRPr>
            </a:lvl7pPr>
            <a:lvl8pPr marL="1371600" algn="ctr" rtl="0" fontAlgn="base">
              <a:spcBef>
                <a:spcPct val="0"/>
              </a:spcBef>
              <a:spcAft>
                <a:spcPct val="0"/>
              </a:spcAft>
              <a:defRPr sz="4400">
                <a:solidFill>
                  <a:schemeClr val="tx2"/>
                </a:solidFill>
                <a:latin typeface="Times New Roman" charset="0"/>
                <a:ea typeface="ＭＳ Ｐゴシック" charset="0"/>
              </a:defRPr>
            </a:lvl8pPr>
            <a:lvl9pPr marL="1828800" algn="ctr" rtl="0" fontAlgn="base">
              <a:spcBef>
                <a:spcPct val="0"/>
              </a:spcBef>
              <a:spcAft>
                <a:spcPct val="0"/>
              </a:spcAft>
              <a:defRPr sz="4400">
                <a:solidFill>
                  <a:schemeClr val="tx2"/>
                </a:solidFill>
                <a:latin typeface="Times New Roman" charset="0"/>
                <a:ea typeface="ＭＳ Ｐゴシック" charset="0"/>
              </a:defRPr>
            </a:lvl9pPr>
          </a:lstStyle>
          <a:p>
            <a:pPr algn="l">
              <a:lnSpc>
                <a:spcPct val="95000"/>
              </a:lnSpc>
            </a:pPr>
            <a:r>
              <a:rPr lang="en-US" sz="4300" dirty="0" smtClean="0">
                <a:solidFill>
                  <a:srgbClr val="000000"/>
                </a:solidFill>
                <a:latin typeface="Arial" charset="0"/>
              </a:rPr>
              <a:t>Dynamic Network </a:t>
            </a:r>
            <a:r>
              <a:rPr lang="en-US" sz="4300" dirty="0" err="1" smtClean="0">
                <a:solidFill>
                  <a:srgbClr val="000000"/>
                </a:solidFill>
                <a:latin typeface="Arial" charset="0"/>
              </a:rPr>
              <a:t>Config</a:t>
            </a:r>
            <a:r>
              <a:rPr lang="en-US" sz="4300" dirty="0" smtClean="0">
                <a:solidFill>
                  <a:srgbClr val="000000"/>
                </a:solidFill>
                <a:latin typeface="Arial" charset="0"/>
              </a:rPr>
              <a:t>     </a:t>
            </a:r>
            <a:endParaRPr lang="en-US" sz="4300" dirty="0">
              <a:solidFill>
                <a:srgbClr val="000000"/>
              </a:solidFill>
              <a:latin typeface="Arial" charset="0"/>
            </a:endParaRPr>
          </a:p>
        </p:txBody>
      </p:sp>
      <p:sp>
        <p:nvSpPr>
          <p:cNvPr id="6" name="Rounded Rectangle 5"/>
          <p:cNvSpPr/>
          <p:nvPr/>
        </p:nvSpPr>
        <p:spPr>
          <a:xfrm>
            <a:off x="6038964" y="4866639"/>
            <a:ext cx="2418601" cy="1031123"/>
          </a:xfrm>
          <a:prstGeom prst="roundRect">
            <a:avLst/>
          </a:prstGeom>
          <a:solidFill>
            <a:schemeClr val="tx1">
              <a:lumMod val="75000"/>
              <a:lumOff val="25000"/>
            </a:schemeClr>
          </a:solidFill>
          <a:ln>
            <a:solidFill>
              <a:schemeClr val="tx1"/>
            </a:solidFill>
          </a:ln>
          <a:scene3d>
            <a:camera prst="isometricOffAxis1Right"/>
            <a:lightRig rig="threePt" dir="t"/>
          </a:scene3d>
          <a:sp3d extrusionH="381000"/>
        </p:spPr>
        <p:style>
          <a:lnRef idx="2">
            <a:schemeClr val="dk1"/>
          </a:lnRef>
          <a:fillRef idx="1">
            <a:schemeClr val="lt1"/>
          </a:fillRef>
          <a:effectRef idx="0">
            <a:schemeClr val="dk1"/>
          </a:effectRef>
          <a:fontRef idx="minor">
            <a:schemeClr val="dk1"/>
          </a:fontRef>
        </p:style>
        <p:txBody>
          <a:bodyPr rtlCol="0" anchor="ctr"/>
          <a:lstStyle/>
          <a:p>
            <a:pPr algn="ctr"/>
            <a:r>
              <a:rPr lang="en-US" sz="5400" b="1" dirty="0" smtClean="0">
                <a:ln>
                  <a:solidFill>
                    <a:schemeClr val="tx1"/>
                  </a:solidFill>
                </a:ln>
                <a:solidFill>
                  <a:schemeClr val="bg1"/>
                </a:solidFill>
                <a:latin typeface="Consolas"/>
              </a:rPr>
              <a:t>zone3</a:t>
            </a:r>
            <a:endParaRPr lang="en-US" sz="5400" b="1" dirty="0">
              <a:ln>
                <a:solidFill>
                  <a:schemeClr val="tx1"/>
                </a:solidFill>
              </a:ln>
              <a:solidFill>
                <a:schemeClr val="bg1"/>
              </a:solidFill>
              <a:latin typeface="Consolas"/>
            </a:endParaRPr>
          </a:p>
        </p:txBody>
      </p:sp>
      <p:sp>
        <p:nvSpPr>
          <p:cNvPr id="7" name="Rounded Rectangle 6"/>
          <p:cNvSpPr/>
          <p:nvPr/>
        </p:nvSpPr>
        <p:spPr>
          <a:xfrm>
            <a:off x="5947524" y="2285999"/>
            <a:ext cx="2418601" cy="1031123"/>
          </a:xfrm>
          <a:prstGeom prst="roundRect">
            <a:avLst/>
          </a:prstGeom>
          <a:solidFill>
            <a:schemeClr val="tx1">
              <a:lumMod val="75000"/>
              <a:lumOff val="25000"/>
            </a:schemeClr>
          </a:solidFill>
          <a:ln>
            <a:solidFill>
              <a:schemeClr val="tx1"/>
            </a:solidFill>
          </a:ln>
          <a:scene3d>
            <a:camera prst="isometricOffAxis1Right"/>
            <a:lightRig rig="threePt" dir="t"/>
          </a:scene3d>
          <a:sp3d extrusionH="381000"/>
        </p:spPr>
        <p:style>
          <a:lnRef idx="2">
            <a:schemeClr val="dk1"/>
          </a:lnRef>
          <a:fillRef idx="1">
            <a:schemeClr val="lt1"/>
          </a:fillRef>
          <a:effectRef idx="0">
            <a:schemeClr val="dk1"/>
          </a:effectRef>
          <a:fontRef idx="minor">
            <a:schemeClr val="dk1"/>
          </a:fontRef>
        </p:style>
        <p:txBody>
          <a:bodyPr rtlCol="0" anchor="ctr"/>
          <a:lstStyle/>
          <a:p>
            <a:pPr algn="ctr"/>
            <a:r>
              <a:rPr lang="en-US" sz="5400" b="1" dirty="0" smtClean="0">
                <a:ln>
                  <a:solidFill>
                    <a:schemeClr val="tx1"/>
                  </a:solidFill>
                </a:ln>
                <a:solidFill>
                  <a:schemeClr val="bg1"/>
                </a:solidFill>
                <a:latin typeface="Consolas"/>
              </a:rPr>
              <a:t>zone2</a:t>
            </a:r>
            <a:endParaRPr lang="en-US" sz="5400" b="1" dirty="0">
              <a:ln>
                <a:solidFill>
                  <a:schemeClr val="tx1"/>
                </a:solidFill>
              </a:ln>
              <a:solidFill>
                <a:schemeClr val="bg1"/>
              </a:solidFill>
              <a:latin typeface="Consolas"/>
            </a:endParaRPr>
          </a:p>
        </p:txBody>
      </p:sp>
      <p:sp>
        <p:nvSpPr>
          <p:cNvPr id="8" name="Rounded Rectangle 7"/>
          <p:cNvSpPr/>
          <p:nvPr/>
        </p:nvSpPr>
        <p:spPr>
          <a:xfrm>
            <a:off x="674484" y="3860799"/>
            <a:ext cx="2418601" cy="1031123"/>
          </a:xfrm>
          <a:prstGeom prst="roundRect">
            <a:avLst/>
          </a:prstGeom>
          <a:solidFill>
            <a:schemeClr val="tx1">
              <a:lumMod val="75000"/>
              <a:lumOff val="25000"/>
            </a:schemeClr>
          </a:solidFill>
          <a:ln>
            <a:solidFill>
              <a:schemeClr val="tx1"/>
            </a:solidFill>
          </a:ln>
          <a:scene3d>
            <a:camera prst="isometricOffAxis1Right"/>
            <a:lightRig rig="threePt" dir="t"/>
          </a:scene3d>
          <a:sp3d extrusionH="381000"/>
        </p:spPr>
        <p:style>
          <a:lnRef idx="2">
            <a:schemeClr val="dk1"/>
          </a:lnRef>
          <a:fillRef idx="1">
            <a:schemeClr val="lt1"/>
          </a:fillRef>
          <a:effectRef idx="0">
            <a:schemeClr val="dk1"/>
          </a:effectRef>
          <a:fontRef idx="minor">
            <a:schemeClr val="dk1"/>
          </a:fontRef>
        </p:style>
        <p:txBody>
          <a:bodyPr rtlCol="0" anchor="ctr"/>
          <a:lstStyle/>
          <a:p>
            <a:pPr algn="ctr"/>
            <a:r>
              <a:rPr lang="en-US" sz="5400" b="1" dirty="0" smtClean="0">
                <a:ln>
                  <a:solidFill>
                    <a:schemeClr val="tx1"/>
                  </a:solidFill>
                </a:ln>
                <a:solidFill>
                  <a:schemeClr val="bg1"/>
                </a:solidFill>
                <a:latin typeface="Consolas"/>
              </a:rPr>
              <a:t>zone1</a:t>
            </a:r>
            <a:endParaRPr lang="en-US" sz="5400" b="1" dirty="0">
              <a:ln>
                <a:solidFill>
                  <a:schemeClr val="tx1"/>
                </a:solidFill>
              </a:ln>
              <a:solidFill>
                <a:schemeClr val="bg1"/>
              </a:solidFill>
              <a:latin typeface="Consolas"/>
            </a:endParaRPr>
          </a:p>
        </p:txBody>
      </p:sp>
      <p:sp>
        <p:nvSpPr>
          <p:cNvPr id="9" name="Rounded Rectangle 8"/>
          <p:cNvSpPr/>
          <p:nvPr/>
        </p:nvSpPr>
        <p:spPr>
          <a:xfrm>
            <a:off x="3345570" y="4013200"/>
            <a:ext cx="647310" cy="371087"/>
          </a:xfrm>
          <a:prstGeom prst="roundRect">
            <a:avLst/>
          </a:prstGeom>
          <a:solidFill>
            <a:schemeClr val="accent3"/>
          </a:solidFill>
          <a:ln>
            <a:solidFill>
              <a:schemeClr val="tx1"/>
            </a:solidFill>
          </a:ln>
          <a:scene3d>
            <a:camera prst="isometricOffAxis1Right"/>
            <a:lightRig rig="threePt" dir="t"/>
          </a:scene3d>
          <a:sp3d extrusionH="381000"/>
        </p:spPr>
        <p:style>
          <a:lnRef idx="2">
            <a:schemeClr val="dk1"/>
          </a:lnRef>
          <a:fillRef idx="1">
            <a:schemeClr val="lt1"/>
          </a:fillRef>
          <a:effectRef idx="0">
            <a:schemeClr val="dk1"/>
          </a:effectRef>
          <a:fontRef idx="minor">
            <a:schemeClr val="dk1"/>
          </a:fontRef>
        </p:style>
        <p:txBody>
          <a:bodyPr rtlCol="0" anchor="ctr"/>
          <a:lstStyle/>
          <a:p>
            <a:pPr algn="ctr"/>
            <a:r>
              <a:rPr lang="en-US" sz="1400" b="1" dirty="0" smtClean="0">
                <a:ln>
                  <a:solidFill>
                    <a:schemeClr val="tx1"/>
                  </a:solidFill>
                </a:ln>
                <a:solidFill>
                  <a:schemeClr val="tx1"/>
                </a:solidFill>
                <a:latin typeface="Consolas"/>
              </a:rPr>
              <a:t>OVS</a:t>
            </a:r>
          </a:p>
        </p:txBody>
      </p:sp>
      <p:sp>
        <p:nvSpPr>
          <p:cNvPr id="10" name="Rounded Rectangle 9"/>
          <p:cNvSpPr/>
          <p:nvPr/>
        </p:nvSpPr>
        <p:spPr>
          <a:xfrm>
            <a:off x="5133730" y="2733040"/>
            <a:ext cx="647310" cy="371087"/>
          </a:xfrm>
          <a:prstGeom prst="roundRect">
            <a:avLst/>
          </a:prstGeom>
          <a:solidFill>
            <a:schemeClr val="accent3"/>
          </a:solidFill>
          <a:ln>
            <a:solidFill>
              <a:schemeClr val="tx1"/>
            </a:solidFill>
          </a:ln>
          <a:scene3d>
            <a:camera prst="isometricOffAxis1Right"/>
            <a:lightRig rig="threePt" dir="t"/>
          </a:scene3d>
          <a:sp3d extrusionH="381000"/>
        </p:spPr>
        <p:style>
          <a:lnRef idx="2">
            <a:schemeClr val="dk1"/>
          </a:lnRef>
          <a:fillRef idx="1">
            <a:schemeClr val="lt1"/>
          </a:fillRef>
          <a:effectRef idx="0">
            <a:schemeClr val="dk1"/>
          </a:effectRef>
          <a:fontRef idx="minor">
            <a:schemeClr val="dk1"/>
          </a:fontRef>
        </p:style>
        <p:txBody>
          <a:bodyPr rtlCol="0" anchor="ctr"/>
          <a:lstStyle/>
          <a:p>
            <a:pPr algn="ctr"/>
            <a:r>
              <a:rPr lang="en-US" sz="1400" b="1" dirty="0" smtClean="0">
                <a:ln>
                  <a:solidFill>
                    <a:schemeClr val="tx1"/>
                  </a:solidFill>
                </a:ln>
                <a:solidFill>
                  <a:schemeClr val="tx1"/>
                </a:solidFill>
                <a:latin typeface="Consolas"/>
              </a:rPr>
              <a:t>OVS</a:t>
            </a:r>
          </a:p>
        </p:txBody>
      </p:sp>
      <p:sp>
        <p:nvSpPr>
          <p:cNvPr id="11" name="Rounded Rectangle 10"/>
          <p:cNvSpPr/>
          <p:nvPr/>
        </p:nvSpPr>
        <p:spPr>
          <a:xfrm>
            <a:off x="5286130" y="5293360"/>
            <a:ext cx="647310" cy="371087"/>
          </a:xfrm>
          <a:prstGeom prst="roundRect">
            <a:avLst/>
          </a:prstGeom>
          <a:solidFill>
            <a:schemeClr val="accent3"/>
          </a:solidFill>
          <a:ln>
            <a:solidFill>
              <a:schemeClr val="tx1"/>
            </a:solidFill>
          </a:ln>
          <a:scene3d>
            <a:camera prst="isometricOffAxis1Right"/>
            <a:lightRig rig="threePt" dir="t"/>
          </a:scene3d>
          <a:sp3d extrusionH="381000"/>
        </p:spPr>
        <p:style>
          <a:lnRef idx="2">
            <a:schemeClr val="dk1"/>
          </a:lnRef>
          <a:fillRef idx="1">
            <a:schemeClr val="lt1"/>
          </a:fillRef>
          <a:effectRef idx="0">
            <a:schemeClr val="dk1"/>
          </a:effectRef>
          <a:fontRef idx="minor">
            <a:schemeClr val="dk1"/>
          </a:fontRef>
        </p:style>
        <p:txBody>
          <a:bodyPr rtlCol="0" anchor="ctr"/>
          <a:lstStyle/>
          <a:p>
            <a:pPr algn="ctr"/>
            <a:r>
              <a:rPr lang="en-US" sz="1400" b="1" dirty="0" smtClean="0">
                <a:ln>
                  <a:solidFill>
                    <a:schemeClr val="tx1"/>
                  </a:solidFill>
                </a:ln>
                <a:solidFill>
                  <a:schemeClr val="tx1"/>
                </a:solidFill>
                <a:latin typeface="Consolas"/>
              </a:rPr>
              <a:t>OVS</a:t>
            </a:r>
          </a:p>
        </p:txBody>
      </p:sp>
      <p:cxnSp>
        <p:nvCxnSpPr>
          <p:cNvPr id="4" name="Straight Arrow Connector 3"/>
          <p:cNvCxnSpPr/>
          <p:nvPr/>
        </p:nvCxnSpPr>
        <p:spPr>
          <a:xfrm flipV="1">
            <a:off x="3962400" y="3037840"/>
            <a:ext cx="965200" cy="762000"/>
          </a:xfrm>
          <a:prstGeom prst="straightConnector1">
            <a:avLst/>
          </a:prstGeom>
          <a:ln w="50800">
            <a:solidFill>
              <a:srgbClr val="FF0000"/>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flipV="1">
            <a:off x="5486400" y="3159760"/>
            <a:ext cx="0" cy="1971040"/>
          </a:xfrm>
          <a:prstGeom prst="straightConnector1">
            <a:avLst/>
          </a:prstGeom>
          <a:ln w="50800">
            <a:solidFill>
              <a:srgbClr val="FF0000"/>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H="1" flipV="1">
            <a:off x="4043680" y="4328160"/>
            <a:ext cx="1056640" cy="873760"/>
          </a:xfrm>
          <a:prstGeom prst="straightConnector1">
            <a:avLst/>
          </a:prstGeom>
          <a:ln w="50800">
            <a:solidFill>
              <a:srgbClr val="FF0000"/>
            </a:solidFill>
            <a:headEnd type="arrow"/>
            <a:tailEnd type="arrow"/>
          </a:ln>
        </p:spPr>
        <p:style>
          <a:lnRef idx="2">
            <a:schemeClr val="accent1"/>
          </a:lnRef>
          <a:fillRef idx="0">
            <a:schemeClr val="accent1"/>
          </a:fillRef>
          <a:effectRef idx="1">
            <a:schemeClr val="accent1"/>
          </a:effectRef>
          <a:fontRef idx="minor">
            <a:schemeClr val="tx1"/>
          </a:fontRef>
        </p:style>
      </p:cxn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42550"/>
    </mc:Choice>
    <mc:Fallback>
      <p:transition xmlns:p14="http://schemas.microsoft.com/office/powerpoint/2010/main" spd="slow" advTm="42550"/>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5361" name="Rectangle 1"/>
          <p:cNvSpPr>
            <a:spLocks noGrp="1" noChangeArrowheads="1"/>
          </p:cNvSpPr>
          <p:nvPr>
            <p:ph type="title"/>
          </p:nvPr>
        </p:nvSpPr>
        <p:spPr>
          <a:xfrm>
            <a:off x="247650" y="508000"/>
            <a:ext cx="9658350" cy="909638"/>
          </a:xfrm>
        </p:spPr>
        <p:txBody>
          <a:bodyPr lIns="0" tIns="0" rIns="0" bIns="0" anchor="t"/>
          <a:lstStyle/>
          <a:p>
            <a:pPr algn="l">
              <a:lnSpc>
                <a:spcPct val="95000"/>
              </a:lnSpc>
            </a:pPr>
            <a:r>
              <a:rPr lang="en-US" sz="4300">
                <a:solidFill>
                  <a:srgbClr val="000000"/>
                </a:solidFill>
                <a:latin typeface="Arial" charset="0"/>
              </a:rPr>
              <a:t>Solved Problems and Demo</a:t>
            </a:r>
          </a:p>
        </p:txBody>
      </p:sp>
      <p:sp>
        <p:nvSpPr>
          <p:cNvPr id="15362" name="Rectangle 2"/>
          <p:cNvSpPr>
            <a:spLocks noGrp="1" noChangeArrowheads="1"/>
          </p:cNvSpPr>
          <p:nvPr>
            <p:ph type="body" idx="1"/>
          </p:nvPr>
        </p:nvSpPr>
        <p:spPr>
          <a:xfrm>
            <a:off x="247650" y="1828800"/>
            <a:ext cx="9664700" cy="5486400"/>
          </a:xfrm>
        </p:spPr>
        <p:txBody>
          <a:bodyPr lIns="0" tIns="0" rIns="0" bIns="0"/>
          <a:lstStyle/>
          <a:p>
            <a:pPr marL="457200" lvl="1" indent="-342900">
              <a:lnSpc>
                <a:spcPct val="95000"/>
              </a:lnSpc>
              <a:spcBef>
                <a:spcPct val="0"/>
              </a:spcBef>
              <a:buClr>
                <a:srgbClr val="000000"/>
              </a:buClr>
              <a:buFontTx/>
              <a:buChar char="•"/>
            </a:pPr>
            <a:r>
              <a:rPr lang="en-US" sz="2700">
                <a:solidFill>
                  <a:srgbClr val="000000"/>
                </a:solidFill>
                <a:latin typeface="Arial" charset="0"/>
              </a:rPr>
              <a:t>Current Progress</a:t>
            </a:r>
            <a:endParaRPr lang="en-US"/>
          </a:p>
          <a:p>
            <a:pPr marL="857250" lvl="2" indent="-285750">
              <a:lnSpc>
                <a:spcPct val="95000"/>
              </a:lnSpc>
              <a:spcBef>
                <a:spcPct val="0"/>
              </a:spcBef>
              <a:buClr>
                <a:srgbClr val="000000"/>
              </a:buClr>
              <a:buSzPct val="80000"/>
              <a:buFont typeface="Courier New" charset="0"/>
              <a:buChar char="o"/>
            </a:pPr>
            <a:r>
              <a:rPr lang="en-US" sz="2700">
                <a:solidFill>
                  <a:srgbClr val="000000"/>
                </a:solidFill>
                <a:latin typeface="Arial" charset="0"/>
              </a:rPr>
              <a:t>XCP/XenServer + OpenStack Virtual Appliance</a:t>
            </a:r>
            <a:endParaRPr lang="en-US"/>
          </a:p>
          <a:p>
            <a:pPr marL="1257300" lvl="3">
              <a:lnSpc>
                <a:spcPct val="95000"/>
              </a:lnSpc>
              <a:spcBef>
                <a:spcPct val="0"/>
              </a:spcBef>
              <a:buClr>
                <a:srgbClr val="000000"/>
              </a:buClr>
              <a:buFont typeface="Wingdings" charset="0"/>
              <a:buChar char="§"/>
            </a:pPr>
            <a:r>
              <a:rPr lang="en-US" sz="2700">
                <a:solidFill>
                  <a:srgbClr val="000000"/>
                </a:solidFill>
                <a:latin typeface="Arial" charset="0"/>
              </a:rPr>
              <a:t>Seamless management of private and public cloud</a:t>
            </a:r>
            <a:endParaRPr lang="en-US"/>
          </a:p>
          <a:p>
            <a:pPr marL="857250" lvl="2" indent="-285750">
              <a:lnSpc>
                <a:spcPct val="95000"/>
              </a:lnSpc>
              <a:spcBef>
                <a:spcPct val="0"/>
              </a:spcBef>
              <a:buClr>
                <a:srgbClr val="000000"/>
              </a:buClr>
              <a:buSzPct val="80000"/>
              <a:buFont typeface="Courier New" charset="0"/>
              <a:buChar char="o"/>
            </a:pPr>
            <a:r>
              <a:rPr lang="en-US" sz="2700">
                <a:solidFill>
                  <a:srgbClr val="000000"/>
                </a:solidFill>
                <a:latin typeface="Arial" charset="0"/>
              </a:rPr>
              <a:t>Demo</a:t>
            </a:r>
          </a:p>
        </p:txBody>
      </p:sp>
    </p:spTree>
  </p:cSld>
  <p:clrMapOvr>
    <a:masterClrMapping/>
  </p:clrMapOvr>
  <mc:AlternateContent xmlns:mc="http://schemas.openxmlformats.org/markup-compatibility/2006">
    <mc:Choice xmlns:p14="http://schemas.microsoft.com/office/powerpoint/2010/main" Requires="p14">
      <p:transition spd="slow" p14:dur="2000" advTm="17231"/>
    </mc:Choice>
    <mc:Fallback>
      <p:transition xmlns:p14="http://schemas.microsoft.com/office/powerpoint/2010/main" spd="slow" advTm="17231"/>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121" name="Rectangle 1"/>
          <p:cNvSpPr>
            <a:spLocks noGrp="1" noChangeArrowheads="1"/>
          </p:cNvSpPr>
          <p:nvPr>
            <p:ph type="title"/>
          </p:nvPr>
        </p:nvSpPr>
        <p:spPr>
          <a:xfrm>
            <a:off x="247650" y="609600"/>
            <a:ext cx="9658350" cy="909638"/>
          </a:xfrm>
        </p:spPr>
        <p:txBody>
          <a:bodyPr lIns="0" tIns="0" rIns="0" bIns="0" anchor="t"/>
          <a:lstStyle/>
          <a:p>
            <a:pPr algn="l">
              <a:lnSpc>
                <a:spcPct val="95000"/>
              </a:lnSpc>
            </a:pPr>
            <a:r>
              <a:rPr lang="en-US" sz="4300">
                <a:solidFill>
                  <a:srgbClr val="000000"/>
                </a:solidFill>
                <a:latin typeface="Arial" charset="0"/>
              </a:rPr>
              <a:t>Who are we?</a:t>
            </a:r>
          </a:p>
        </p:txBody>
      </p:sp>
      <p:sp>
        <p:nvSpPr>
          <p:cNvPr id="5122" name="Rectangle 2"/>
          <p:cNvSpPr>
            <a:spLocks noGrp="1" noChangeArrowheads="1"/>
          </p:cNvSpPr>
          <p:nvPr>
            <p:ph type="body" idx="1"/>
          </p:nvPr>
        </p:nvSpPr>
        <p:spPr>
          <a:xfrm>
            <a:off x="2889250" y="1625600"/>
            <a:ext cx="6864350" cy="1897063"/>
          </a:xfrm>
        </p:spPr>
        <p:txBody>
          <a:bodyPr lIns="0" tIns="0" rIns="0" bIns="0"/>
          <a:lstStyle/>
          <a:p>
            <a:pPr marL="457200" lvl="1" indent="-342900">
              <a:lnSpc>
                <a:spcPct val="95000"/>
              </a:lnSpc>
              <a:spcBef>
                <a:spcPct val="0"/>
              </a:spcBef>
              <a:buClr>
                <a:srgbClr val="000000"/>
              </a:buClr>
              <a:buFontTx/>
              <a:buChar char="•"/>
            </a:pPr>
            <a:r>
              <a:rPr lang="en-US" sz="2100">
                <a:solidFill>
                  <a:srgbClr val="000000"/>
                </a:solidFill>
                <a:latin typeface="Arial" charset="0"/>
              </a:rPr>
              <a:t>Ewan Mellor</a:t>
            </a:r>
            <a:endParaRPr lang="en-US"/>
          </a:p>
          <a:p>
            <a:pPr marL="857250" lvl="2" indent="-285750">
              <a:lnSpc>
                <a:spcPct val="95000"/>
              </a:lnSpc>
              <a:spcBef>
                <a:spcPct val="0"/>
              </a:spcBef>
              <a:buClr>
                <a:srgbClr val="000000"/>
              </a:buClr>
              <a:buSzPct val="80000"/>
              <a:buFont typeface="Courier New" charset="0"/>
              <a:buChar char="o"/>
            </a:pPr>
            <a:r>
              <a:rPr lang="en-US" sz="2100">
                <a:solidFill>
                  <a:srgbClr val="000000"/>
                </a:solidFill>
                <a:latin typeface="Arial" charset="0"/>
              </a:rPr>
              <a:t>Director of Engineering, OpenStack at Citrix Systems</a:t>
            </a:r>
            <a:endParaRPr lang="en-US"/>
          </a:p>
          <a:p>
            <a:pPr marL="857250" lvl="2" indent="-285750">
              <a:lnSpc>
                <a:spcPct val="95000"/>
              </a:lnSpc>
              <a:spcBef>
                <a:spcPct val="0"/>
              </a:spcBef>
              <a:buClr>
                <a:srgbClr val="000000"/>
              </a:buClr>
              <a:buSzPct val="80000"/>
              <a:buFont typeface="Courier New" charset="0"/>
              <a:buChar char="o"/>
            </a:pPr>
            <a:r>
              <a:rPr lang="en-US" sz="2100">
                <a:solidFill>
                  <a:srgbClr val="000000"/>
                </a:solidFill>
                <a:latin typeface="Arial" charset="0"/>
              </a:rPr>
              <a:t>Member of the OpenStack Project Policy Board</a:t>
            </a:r>
            <a:endParaRPr lang="en-US"/>
          </a:p>
          <a:p>
            <a:pPr marL="857250" lvl="2" indent="-285750">
              <a:lnSpc>
                <a:spcPct val="95000"/>
              </a:lnSpc>
              <a:spcBef>
                <a:spcPct val="0"/>
              </a:spcBef>
              <a:buClr>
                <a:srgbClr val="000000"/>
              </a:buClr>
              <a:buSzPct val="80000"/>
              <a:buFont typeface="Courier New" charset="0"/>
              <a:buChar char="o"/>
            </a:pPr>
            <a:r>
              <a:rPr lang="en-US" sz="2100">
                <a:solidFill>
                  <a:srgbClr val="000000"/>
                </a:solidFill>
                <a:latin typeface="Arial" charset="0"/>
              </a:rPr>
              <a:t>Member of the Xen.org Advisory Board</a:t>
            </a:r>
            <a:endParaRPr lang="en-US"/>
          </a:p>
          <a:p>
            <a:pPr marL="0" indent="0">
              <a:lnSpc>
                <a:spcPct val="95000"/>
              </a:lnSpc>
              <a:spcBef>
                <a:spcPct val="0"/>
              </a:spcBef>
              <a:buFontTx/>
              <a:buNone/>
            </a:pPr>
            <a:r>
              <a:rPr lang="en-US" sz="2100">
                <a:solidFill>
                  <a:srgbClr val="000000"/>
                </a:solidFill>
                <a:latin typeface="Arial" charset="0"/>
              </a:rPr>
              <a:t/>
            </a:r>
            <a:br>
              <a:rPr lang="en-US" sz="2100">
                <a:solidFill>
                  <a:srgbClr val="000000"/>
                </a:solidFill>
                <a:latin typeface="Arial" charset="0"/>
              </a:rPr>
            </a:br>
            <a:r>
              <a:rPr lang="en-US" sz="2100">
                <a:solidFill>
                  <a:srgbClr val="000000"/>
                </a:solidFill>
                <a:latin typeface="Arial" charset="0"/>
              </a:rPr>
              <a:t> </a:t>
            </a:r>
          </a:p>
        </p:txBody>
      </p:sp>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02400" y="4978400"/>
            <a:ext cx="2024063" cy="2028825"/>
          </a:xfrm>
          <a:prstGeom prst="rect">
            <a:avLst/>
          </a:prstGeom>
          <a:noFill/>
          <a:extLst>
            <a:ext uri="{909E8E84-426E-40dd-AFC4-6F175D3DCCD1}">
              <a14:hiddenFill xmlns:a14="http://schemas.microsoft.com/office/drawing/2010/main">
                <a:solidFill>
                  <a:srgbClr val="FFFFFF"/>
                </a:solidFill>
              </a14:hiddenFill>
            </a:ext>
          </a:extLst>
        </p:spPr>
      </p:pic>
      <p:sp>
        <p:nvSpPr>
          <p:cNvPr id="5125" name="Text Box 5"/>
          <p:cNvSpPr txBox="1">
            <a:spLocks noChangeArrowheads="1"/>
          </p:cNvSpPr>
          <p:nvPr/>
        </p:nvSpPr>
        <p:spPr bwMode="auto">
          <a:xfrm>
            <a:off x="755650" y="4368800"/>
            <a:ext cx="5194300" cy="1960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0" tIns="0" rIns="0" bIns="0">
            <a:spAutoFit/>
          </a:bodyPr>
          <a:lstStyle>
            <a:lvl1pPr>
              <a:defRPr sz="2400">
                <a:solidFill>
                  <a:schemeClr val="tx1"/>
                </a:solidFill>
                <a:latin typeface="Times New Roman" charset="0"/>
                <a:ea typeface="ＭＳ Ｐゴシック" charset="0"/>
              </a:defRPr>
            </a:lvl1pPr>
            <a:lvl2pPr indent="-342900">
              <a:defRPr sz="2400">
                <a:solidFill>
                  <a:schemeClr val="tx1"/>
                </a:solidFill>
                <a:latin typeface="Times New Roman" charset="0"/>
                <a:ea typeface="ＭＳ Ｐゴシック" charset="0"/>
              </a:defRPr>
            </a:lvl2pPr>
            <a:lvl3pPr marL="857250" indent="-285750">
              <a:defRPr sz="2400">
                <a:solidFill>
                  <a:schemeClr val="tx1"/>
                </a:solidFill>
                <a:latin typeface="Times New Roman" charset="0"/>
                <a:ea typeface="ＭＳ Ｐゴシック" charset="0"/>
              </a:defRPr>
            </a:lvl3pPr>
            <a:lvl4pPr marL="1257300" indent="-228600">
              <a:defRPr sz="2400">
                <a:solidFill>
                  <a:schemeClr val="tx1"/>
                </a:solidFill>
                <a:latin typeface="Times New Roman" charset="0"/>
                <a:ea typeface="ＭＳ Ｐゴシック" charset="0"/>
              </a:defRPr>
            </a:lvl4pPr>
            <a:lvl5pPr marL="1714500" indent="-228600">
              <a:defRPr sz="2400">
                <a:solidFill>
                  <a:schemeClr val="tx1"/>
                </a:solidFill>
                <a:latin typeface="Times New Roman" charset="0"/>
                <a:ea typeface="ＭＳ Ｐゴシック" charset="0"/>
              </a:defRPr>
            </a:lvl5pPr>
            <a:lvl6pPr marL="2171700" indent="-228600" fontAlgn="base">
              <a:spcBef>
                <a:spcPct val="0"/>
              </a:spcBef>
              <a:spcAft>
                <a:spcPct val="0"/>
              </a:spcAft>
              <a:defRPr sz="2400">
                <a:solidFill>
                  <a:schemeClr val="tx1"/>
                </a:solidFill>
                <a:latin typeface="Times New Roman" charset="0"/>
                <a:ea typeface="ＭＳ Ｐゴシック" charset="0"/>
              </a:defRPr>
            </a:lvl6pPr>
            <a:lvl7pPr marL="2628900" indent="-228600" fontAlgn="base">
              <a:spcBef>
                <a:spcPct val="0"/>
              </a:spcBef>
              <a:spcAft>
                <a:spcPct val="0"/>
              </a:spcAft>
              <a:defRPr sz="2400">
                <a:solidFill>
                  <a:schemeClr val="tx1"/>
                </a:solidFill>
                <a:latin typeface="Times New Roman" charset="0"/>
                <a:ea typeface="ＭＳ Ｐゴシック" charset="0"/>
              </a:defRPr>
            </a:lvl7pPr>
            <a:lvl8pPr marL="3086100" indent="-228600" fontAlgn="base">
              <a:spcBef>
                <a:spcPct val="0"/>
              </a:spcBef>
              <a:spcAft>
                <a:spcPct val="0"/>
              </a:spcAft>
              <a:defRPr sz="2400">
                <a:solidFill>
                  <a:schemeClr val="tx1"/>
                </a:solidFill>
                <a:latin typeface="Times New Roman" charset="0"/>
                <a:ea typeface="ＭＳ Ｐゴシック" charset="0"/>
              </a:defRPr>
            </a:lvl8pPr>
            <a:lvl9pPr marL="3543300" indent="-228600" fontAlgn="base">
              <a:spcBef>
                <a:spcPct val="0"/>
              </a:spcBef>
              <a:spcAft>
                <a:spcPct val="0"/>
              </a:spcAft>
              <a:defRPr sz="2400">
                <a:solidFill>
                  <a:schemeClr val="tx1"/>
                </a:solidFill>
                <a:latin typeface="Times New Roman" charset="0"/>
                <a:ea typeface="ＭＳ Ｐゴシック" charset="0"/>
              </a:defRPr>
            </a:lvl9pPr>
          </a:lstStyle>
          <a:p>
            <a:pPr>
              <a:lnSpc>
                <a:spcPct val="95000"/>
              </a:lnSpc>
            </a:pPr>
            <a:endParaRPr lang="en-US" sz="2100">
              <a:solidFill>
                <a:srgbClr val="000000"/>
              </a:solidFill>
              <a:latin typeface="Arial" charset="0"/>
            </a:endParaRPr>
          </a:p>
          <a:p>
            <a:pPr lvl="1">
              <a:lnSpc>
                <a:spcPct val="95000"/>
              </a:lnSpc>
              <a:buClr>
                <a:srgbClr val="000000"/>
              </a:buClr>
              <a:buSzPct val="100000"/>
              <a:buFontTx/>
              <a:buChar char="•"/>
            </a:pPr>
            <a:r>
              <a:rPr lang="en-US" sz="2100">
                <a:solidFill>
                  <a:srgbClr val="000000"/>
                </a:solidFill>
                <a:latin typeface="Arial" charset="0"/>
              </a:rPr>
              <a:t>Paul Voccio</a:t>
            </a:r>
            <a:endParaRPr lang="en-US"/>
          </a:p>
          <a:p>
            <a:pPr lvl="2">
              <a:lnSpc>
                <a:spcPct val="95000"/>
              </a:lnSpc>
              <a:buClr>
                <a:srgbClr val="000000"/>
              </a:buClr>
              <a:buSzPct val="80000"/>
              <a:buFont typeface="Courier New" charset="0"/>
              <a:buChar char="o"/>
            </a:pPr>
            <a:r>
              <a:rPr lang="en-US" sz="2100">
                <a:solidFill>
                  <a:srgbClr val="000000"/>
                </a:solidFill>
                <a:latin typeface="Arial" charset="0"/>
              </a:rPr>
              <a:t>Sr. Development Manager, CloudServers at Rackspace</a:t>
            </a:r>
            <a:endParaRPr lang="en-US"/>
          </a:p>
          <a:p>
            <a:pPr lvl="2">
              <a:lnSpc>
                <a:spcPct val="95000"/>
              </a:lnSpc>
              <a:buClr>
                <a:srgbClr val="000000"/>
              </a:buClr>
              <a:buSzPct val="80000"/>
              <a:buFont typeface="Courier New" charset="0"/>
              <a:buChar char="o"/>
            </a:pPr>
            <a:r>
              <a:rPr lang="en-US" sz="2100">
                <a:solidFill>
                  <a:srgbClr val="000000"/>
                </a:solidFill>
                <a:latin typeface="Arial" charset="0"/>
              </a:rPr>
              <a:t>OpenStack Developer, Ozone Manager</a:t>
            </a:r>
          </a:p>
        </p:txBody>
      </p:sp>
      <p:pic>
        <p:nvPicPr>
          <p:cNvPr id="5126"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2800" y="1625600"/>
            <a:ext cx="2159000" cy="1651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2000" advTm="18402"/>
    </mc:Choice>
    <mc:Fallback>
      <p:transition xmlns:p14="http://schemas.microsoft.com/office/powerpoint/2010/main" spd="slow" advTm="18402"/>
    </mc:Fallback>
  </mc:AlternateContent>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9937" name="Rectangle 1"/>
          <p:cNvSpPr>
            <a:spLocks noGrp="1" noChangeArrowheads="1"/>
          </p:cNvSpPr>
          <p:nvPr>
            <p:ph type="title"/>
          </p:nvPr>
        </p:nvSpPr>
        <p:spPr>
          <a:xfrm>
            <a:off x="247650" y="304800"/>
            <a:ext cx="9664700" cy="914400"/>
          </a:xfrm>
        </p:spPr>
        <p:txBody>
          <a:bodyPr lIns="0" tIns="0" rIns="0" bIns="0" anchor="t"/>
          <a:lstStyle/>
          <a:p>
            <a:pPr algn="l">
              <a:lnSpc>
                <a:spcPct val="95000"/>
              </a:lnSpc>
            </a:pPr>
            <a:r>
              <a:rPr lang="en-US" sz="4300">
                <a:solidFill>
                  <a:srgbClr val="000000"/>
                </a:solidFill>
                <a:latin typeface="Arial" charset="0"/>
              </a:rPr>
              <a:t>Current and Future Issues</a:t>
            </a:r>
          </a:p>
        </p:txBody>
      </p:sp>
      <p:sp>
        <p:nvSpPr>
          <p:cNvPr id="39938" name="Rectangle 2"/>
          <p:cNvSpPr>
            <a:spLocks noGrp="1" noChangeArrowheads="1"/>
          </p:cNvSpPr>
          <p:nvPr>
            <p:ph type="body" idx="1"/>
          </p:nvPr>
        </p:nvSpPr>
        <p:spPr>
          <a:xfrm>
            <a:off x="247650" y="1828800"/>
            <a:ext cx="9664700" cy="5486400"/>
          </a:xfrm>
        </p:spPr>
        <p:txBody>
          <a:bodyPr lIns="0" tIns="0" rIns="0" bIns="0"/>
          <a:lstStyle/>
          <a:p>
            <a:pPr marL="457200" lvl="1" indent="-342900">
              <a:lnSpc>
                <a:spcPct val="95000"/>
              </a:lnSpc>
              <a:spcBef>
                <a:spcPct val="0"/>
              </a:spcBef>
              <a:buClr>
                <a:srgbClr val="000000"/>
              </a:buClr>
              <a:buFontTx/>
              <a:buChar char="•"/>
            </a:pPr>
            <a:r>
              <a:rPr lang="en-US" sz="2700" dirty="0">
                <a:solidFill>
                  <a:srgbClr val="000000"/>
                </a:solidFill>
                <a:latin typeface="Arial" charset="0"/>
              </a:rPr>
              <a:t>Hybrid Networking</a:t>
            </a:r>
            <a:endParaRPr lang="en-US" dirty="0"/>
          </a:p>
          <a:p>
            <a:pPr marL="857250" lvl="2" indent="-285750">
              <a:lnSpc>
                <a:spcPct val="95000"/>
              </a:lnSpc>
              <a:spcBef>
                <a:spcPct val="0"/>
              </a:spcBef>
              <a:buClr>
                <a:srgbClr val="000000"/>
              </a:buClr>
              <a:buSzPct val="80000"/>
              <a:buFont typeface="Courier New" charset="0"/>
              <a:buChar char="o"/>
            </a:pPr>
            <a:r>
              <a:rPr lang="en-US" sz="2700" dirty="0">
                <a:solidFill>
                  <a:srgbClr val="000000"/>
                </a:solidFill>
                <a:latin typeface="Arial" charset="0"/>
              </a:rPr>
              <a:t>Maintaining network connections during hybrid cloud move</a:t>
            </a:r>
            <a:endParaRPr lang="en-US" dirty="0"/>
          </a:p>
          <a:p>
            <a:pPr marL="857250" lvl="2" indent="-285750">
              <a:lnSpc>
                <a:spcPct val="95000"/>
              </a:lnSpc>
              <a:spcBef>
                <a:spcPct val="0"/>
              </a:spcBef>
              <a:buClr>
                <a:srgbClr val="000000"/>
              </a:buClr>
              <a:buSzPct val="80000"/>
              <a:buFont typeface="Courier New" charset="0"/>
              <a:buChar char="o"/>
            </a:pPr>
            <a:r>
              <a:rPr lang="en-US" sz="2700" dirty="0">
                <a:solidFill>
                  <a:srgbClr val="000000"/>
                </a:solidFill>
                <a:latin typeface="Arial" charset="0"/>
              </a:rPr>
              <a:t>Open </a:t>
            </a:r>
            <a:r>
              <a:rPr lang="en-US" sz="2700" dirty="0" err="1" smtClean="0">
                <a:solidFill>
                  <a:srgbClr val="000000"/>
                </a:solidFill>
                <a:latin typeface="Arial" charset="0"/>
              </a:rPr>
              <a:t>vSwitch</a:t>
            </a:r>
            <a:r>
              <a:rPr lang="en-US" sz="2700" dirty="0" smtClean="0">
                <a:solidFill>
                  <a:srgbClr val="000000"/>
                </a:solidFill>
                <a:latin typeface="Arial" charset="0"/>
              </a:rPr>
              <a:t> implementation expected in Diablo</a:t>
            </a:r>
            <a:endParaRPr lang="en-US" dirty="0"/>
          </a:p>
          <a:p>
            <a:pPr marL="457200" lvl="1" indent="-342900">
              <a:lnSpc>
                <a:spcPct val="95000"/>
              </a:lnSpc>
              <a:spcBef>
                <a:spcPct val="0"/>
              </a:spcBef>
              <a:buClr>
                <a:srgbClr val="000000"/>
              </a:buClr>
              <a:buFontTx/>
              <a:buChar char="•"/>
            </a:pPr>
            <a:r>
              <a:rPr lang="en-US" sz="2700" dirty="0">
                <a:solidFill>
                  <a:srgbClr val="000000"/>
                </a:solidFill>
                <a:latin typeface="Arial" charset="0"/>
              </a:rPr>
              <a:t>Hybrid File Formats</a:t>
            </a:r>
            <a:endParaRPr lang="en-US" dirty="0"/>
          </a:p>
          <a:p>
            <a:pPr marL="857250" lvl="2" indent="-285750">
              <a:lnSpc>
                <a:spcPct val="95000"/>
              </a:lnSpc>
              <a:spcBef>
                <a:spcPct val="0"/>
              </a:spcBef>
              <a:buClr>
                <a:srgbClr val="000000"/>
              </a:buClr>
              <a:buSzPct val="80000"/>
              <a:buFont typeface="Courier New" charset="0"/>
              <a:buChar char="o"/>
            </a:pPr>
            <a:r>
              <a:rPr lang="en-US" sz="2700" dirty="0">
                <a:solidFill>
                  <a:srgbClr val="000000"/>
                </a:solidFill>
                <a:latin typeface="Arial" charset="0"/>
              </a:rPr>
              <a:t>Maintaining backing storage during hybrid cloud move</a:t>
            </a:r>
            <a:endParaRPr lang="en-US" dirty="0"/>
          </a:p>
          <a:p>
            <a:pPr marL="857250" lvl="2" indent="-285750">
              <a:lnSpc>
                <a:spcPct val="95000"/>
              </a:lnSpc>
              <a:spcBef>
                <a:spcPct val="0"/>
              </a:spcBef>
              <a:buClr>
                <a:srgbClr val="000000"/>
              </a:buClr>
              <a:buSzPct val="80000"/>
              <a:buFont typeface="Courier New" charset="0"/>
              <a:buChar char="o"/>
            </a:pPr>
            <a:r>
              <a:rPr lang="en-US" sz="2700" dirty="0">
                <a:solidFill>
                  <a:srgbClr val="000000"/>
                </a:solidFill>
                <a:latin typeface="Arial" charset="0"/>
              </a:rPr>
              <a:t>Open Virtualization Format (OVF)</a:t>
            </a:r>
          </a:p>
        </p:txBody>
      </p:sp>
    </p:spTree>
  </p:cSld>
  <p:clrMapOvr>
    <a:masterClrMapping/>
  </p:clrMapOvr>
  <mc:AlternateContent xmlns:mc="http://schemas.openxmlformats.org/markup-compatibility/2006">
    <mc:Choice xmlns:p14="http://schemas.microsoft.com/office/powerpoint/2010/main" Requires="p14">
      <p:transition spd="slow" p14:dur="2000" advTm="7790"/>
    </mc:Choice>
    <mc:Fallback>
      <p:transition xmlns:p14="http://schemas.microsoft.com/office/powerpoint/2010/main" spd="slow" advTm="7790"/>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1985" name="Rectangle 1"/>
          <p:cNvSpPr>
            <a:spLocks noGrp="1" noChangeArrowheads="1"/>
          </p:cNvSpPr>
          <p:nvPr>
            <p:ph type="title"/>
          </p:nvPr>
        </p:nvSpPr>
        <p:spPr>
          <a:xfrm>
            <a:off x="247650" y="304800"/>
            <a:ext cx="9664700" cy="914400"/>
          </a:xfrm>
        </p:spPr>
        <p:txBody>
          <a:bodyPr lIns="0" tIns="0" rIns="0" bIns="0" anchor="t"/>
          <a:lstStyle/>
          <a:p>
            <a:pPr algn="l">
              <a:lnSpc>
                <a:spcPct val="95000"/>
              </a:lnSpc>
            </a:pPr>
            <a:r>
              <a:rPr lang="en-US" sz="4300">
                <a:solidFill>
                  <a:srgbClr val="000000"/>
                </a:solidFill>
                <a:latin typeface="Arial" charset="0"/>
              </a:rPr>
              <a:t>Conclusion</a:t>
            </a:r>
          </a:p>
        </p:txBody>
      </p:sp>
      <p:sp>
        <p:nvSpPr>
          <p:cNvPr id="41986" name="Rectangle 2"/>
          <p:cNvSpPr>
            <a:spLocks noGrp="1" noChangeArrowheads="1"/>
          </p:cNvSpPr>
          <p:nvPr>
            <p:ph type="body" idx="1"/>
          </p:nvPr>
        </p:nvSpPr>
        <p:spPr>
          <a:xfrm>
            <a:off x="247650" y="1828800"/>
            <a:ext cx="9664700" cy="5486400"/>
          </a:xfrm>
        </p:spPr>
        <p:txBody>
          <a:bodyPr lIns="0" tIns="0" rIns="0" bIns="0"/>
          <a:lstStyle/>
          <a:p>
            <a:pPr marL="457200" lvl="1" indent="-342900">
              <a:lnSpc>
                <a:spcPct val="95000"/>
              </a:lnSpc>
              <a:spcBef>
                <a:spcPct val="0"/>
              </a:spcBef>
              <a:buClr>
                <a:srgbClr val="000000"/>
              </a:buClr>
              <a:buFontTx/>
              <a:buChar char="•"/>
            </a:pPr>
            <a:r>
              <a:rPr lang="en-US" sz="2700">
                <a:solidFill>
                  <a:srgbClr val="000000"/>
                </a:solidFill>
                <a:latin typeface="Arial" charset="0"/>
              </a:rPr>
              <a:t>Reasons behind success</a:t>
            </a:r>
            <a:endParaRPr lang="en-US"/>
          </a:p>
          <a:p>
            <a:pPr marL="857250" lvl="2" indent="-285750">
              <a:lnSpc>
                <a:spcPct val="95000"/>
              </a:lnSpc>
              <a:spcBef>
                <a:spcPct val="0"/>
              </a:spcBef>
              <a:buClr>
                <a:srgbClr val="000000"/>
              </a:buClr>
              <a:buSzPct val="80000"/>
              <a:buFont typeface="Courier New" charset="0"/>
              <a:buChar char="o"/>
            </a:pPr>
            <a:r>
              <a:rPr lang="en-US" sz="2700">
                <a:solidFill>
                  <a:srgbClr val="000000"/>
                </a:solidFill>
                <a:latin typeface="Arial" charset="0"/>
              </a:rPr>
              <a:t>Open Source</a:t>
            </a:r>
            <a:endParaRPr lang="en-US"/>
          </a:p>
          <a:p>
            <a:pPr marL="857250" lvl="2" indent="-285750">
              <a:lnSpc>
                <a:spcPct val="95000"/>
              </a:lnSpc>
              <a:spcBef>
                <a:spcPct val="0"/>
              </a:spcBef>
              <a:buClr>
                <a:srgbClr val="000000"/>
              </a:buClr>
              <a:buSzPct val="80000"/>
              <a:buFont typeface="Courier New" charset="0"/>
              <a:buChar char="o"/>
            </a:pPr>
            <a:r>
              <a:rPr lang="en-US" sz="2700">
                <a:solidFill>
                  <a:srgbClr val="000000"/>
                </a:solidFill>
                <a:latin typeface="Arial" charset="0"/>
              </a:rPr>
              <a:t>Open Standards</a:t>
            </a:r>
            <a:endParaRPr lang="en-US"/>
          </a:p>
          <a:p>
            <a:pPr marL="857250" lvl="2" indent="-285750">
              <a:lnSpc>
                <a:spcPct val="95000"/>
              </a:lnSpc>
              <a:spcBef>
                <a:spcPct val="0"/>
              </a:spcBef>
              <a:buClr>
                <a:srgbClr val="000000"/>
              </a:buClr>
              <a:buSzPct val="80000"/>
              <a:buFont typeface="Courier New" charset="0"/>
              <a:buChar char="o"/>
            </a:pPr>
            <a:r>
              <a:rPr lang="en-US" sz="2700">
                <a:solidFill>
                  <a:srgbClr val="000000"/>
                </a:solidFill>
                <a:latin typeface="Arial" charset="0"/>
              </a:rPr>
              <a:t>Collaboration</a:t>
            </a:r>
            <a:endParaRPr lang="en-US"/>
          </a:p>
          <a:p>
            <a:pPr marL="1257300" lvl="3">
              <a:lnSpc>
                <a:spcPct val="95000"/>
              </a:lnSpc>
              <a:spcBef>
                <a:spcPct val="0"/>
              </a:spcBef>
              <a:buClr>
                <a:srgbClr val="000000"/>
              </a:buClr>
              <a:buFont typeface="Wingdings" charset="0"/>
              <a:buChar char="§"/>
            </a:pPr>
            <a:r>
              <a:rPr lang="en-US" sz="2700">
                <a:solidFill>
                  <a:srgbClr val="000000"/>
                </a:solidFill>
                <a:latin typeface="Arial" charset="0"/>
              </a:rPr>
              <a:t>incredible ecosystem around a real open cloud project</a:t>
            </a:r>
            <a:endParaRPr lang="en-US"/>
          </a:p>
          <a:p>
            <a:pPr marL="457200" lvl="1" indent="-342900">
              <a:lnSpc>
                <a:spcPct val="95000"/>
              </a:lnSpc>
              <a:spcBef>
                <a:spcPct val="0"/>
              </a:spcBef>
              <a:buClr>
                <a:srgbClr val="000000"/>
              </a:buClr>
              <a:buFontTx/>
              <a:buChar char="•"/>
            </a:pPr>
            <a:r>
              <a:rPr lang="en-US" sz="2700">
                <a:solidFill>
                  <a:srgbClr val="000000"/>
                </a:solidFill>
                <a:latin typeface="Arial" charset="0"/>
              </a:rPr>
              <a:t>How you can get involved</a:t>
            </a:r>
            <a:endParaRPr lang="en-US"/>
          </a:p>
          <a:p>
            <a:pPr marL="857250" lvl="2" indent="-285750">
              <a:lnSpc>
                <a:spcPct val="95000"/>
              </a:lnSpc>
              <a:spcBef>
                <a:spcPct val="0"/>
              </a:spcBef>
              <a:buClr>
                <a:srgbClr val="000000"/>
              </a:buClr>
              <a:buSzPct val="80000"/>
              <a:buFont typeface="Courier New" charset="0"/>
              <a:buChar char="o"/>
            </a:pPr>
            <a:r>
              <a:rPr lang="en-US" sz="2700">
                <a:solidFill>
                  <a:srgbClr val="000000"/>
                </a:solidFill>
                <a:latin typeface="Arial" charset="0"/>
              </a:rPr>
              <a:t>OpenStack - openstack.org</a:t>
            </a:r>
            <a:endParaRPr lang="en-US"/>
          </a:p>
          <a:p>
            <a:pPr marL="857250" lvl="2" indent="-285750">
              <a:lnSpc>
                <a:spcPct val="95000"/>
              </a:lnSpc>
              <a:spcBef>
                <a:spcPct val="0"/>
              </a:spcBef>
              <a:buClr>
                <a:srgbClr val="000000"/>
              </a:buClr>
              <a:buSzPct val="80000"/>
              <a:buFont typeface="Courier New" charset="0"/>
              <a:buChar char="o"/>
            </a:pPr>
            <a:r>
              <a:rPr lang="en-US" sz="2700">
                <a:solidFill>
                  <a:srgbClr val="000000"/>
                </a:solidFill>
                <a:latin typeface="Arial" charset="0"/>
              </a:rPr>
              <a:t>XCP - xen.org</a:t>
            </a:r>
          </a:p>
        </p:txBody>
      </p:sp>
    </p:spTree>
  </p:cSld>
  <p:clrMapOvr>
    <a:masterClrMapping/>
  </p:clrMapOvr>
  <mc:AlternateContent xmlns:mc="http://schemas.openxmlformats.org/markup-compatibility/2006">
    <mc:Choice xmlns:p14="http://schemas.microsoft.com/office/powerpoint/2010/main" Requires="p14">
      <p:transition spd="slow" p14:dur="2000" advTm="5365"/>
    </mc:Choice>
    <mc:Fallback>
      <p:transition xmlns:p14="http://schemas.microsoft.com/office/powerpoint/2010/main" spd="slow" advTm="5365"/>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7172" name="Text Box 4"/>
          <p:cNvSpPr txBox="1">
            <a:spLocks noChangeArrowheads="1"/>
          </p:cNvSpPr>
          <p:nvPr/>
        </p:nvSpPr>
        <p:spPr bwMode="auto">
          <a:xfrm>
            <a:off x="247650" y="609600"/>
            <a:ext cx="9223375" cy="868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0" tIns="0" rIns="0" bIns="0">
            <a:spAutoFit/>
          </a:bodyPr>
          <a:lstStyle>
            <a:lvl1pPr>
              <a:defRPr sz="2400">
                <a:solidFill>
                  <a:schemeClr val="tx1"/>
                </a:solidFill>
                <a:latin typeface="Times New Roman" charset="0"/>
                <a:ea typeface="ＭＳ Ｐゴシック" charset="0"/>
              </a:defRPr>
            </a:lvl1pPr>
            <a:lvl2pPr indent="-342900">
              <a:defRPr sz="2400">
                <a:solidFill>
                  <a:schemeClr val="tx1"/>
                </a:solidFill>
                <a:latin typeface="Times New Roman" charset="0"/>
                <a:ea typeface="ＭＳ Ｐゴシック" charset="0"/>
              </a:defRPr>
            </a:lvl2pPr>
            <a:lvl3pPr marL="857250" indent="-285750">
              <a:defRPr sz="2400">
                <a:solidFill>
                  <a:schemeClr val="tx1"/>
                </a:solidFill>
                <a:latin typeface="Times New Roman" charset="0"/>
                <a:ea typeface="ＭＳ Ｐゴシック" charset="0"/>
              </a:defRPr>
            </a:lvl3pPr>
            <a:lvl4pPr marL="1257300" indent="-228600">
              <a:defRPr sz="2400">
                <a:solidFill>
                  <a:schemeClr val="tx1"/>
                </a:solidFill>
                <a:latin typeface="Times New Roman" charset="0"/>
                <a:ea typeface="ＭＳ Ｐゴシック" charset="0"/>
              </a:defRPr>
            </a:lvl4pPr>
            <a:lvl5pPr marL="1714500" indent="-228600">
              <a:defRPr sz="2400">
                <a:solidFill>
                  <a:schemeClr val="tx1"/>
                </a:solidFill>
                <a:latin typeface="Times New Roman" charset="0"/>
                <a:ea typeface="ＭＳ Ｐゴシック" charset="0"/>
              </a:defRPr>
            </a:lvl5pPr>
            <a:lvl6pPr marL="2171700" indent="-228600" fontAlgn="base">
              <a:spcBef>
                <a:spcPct val="0"/>
              </a:spcBef>
              <a:spcAft>
                <a:spcPct val="0"/>
              </a:spcAft>
              <a:defRPr sz="2400">
                <a:solidFill>
                  <a:schemeClr val="tx1"/>
                </a:solidFill>
                <a:latin typeface="Times New Roman" charset="0"/>
                <a:ea typeface="ＭＳ Ｐゴシック" charset="0"/>
              </a:defRPr>
            </a:lvl6pPr>
            <a:lvl7pPr marL="2628900" indent="-228600" fontAlgn="base">
              <a:spcBef>
                <a:spcPct val="0"/>
              </a:spcBef>
              <a:spcAft>
                <a:spcPct val="0"/>
              </a:spcAft>
              <a:defRPr sz="2400">
                <a:solidFill>
                  <a:schemeClr val="tx1"/>
                </a:solidFill>
                <a:latin typeface="Times New Roman" charset="0"/>
                <a:ea typeface="ＭＳ Ｐゴシック" charset="0"/>
              </a:defRPr>
            </a:lvl7pPr>
            <a:lvl8pPr marL="3086100" indent="-228600" fontAlgn="base">
              <a:spcBef>
                <a:spcPct val="0"/>
              </a:spcBef>
              <a:spcAft>
                <a:spcPct val="0"/>
              </a:spcAft>
              <a:defRPr sz="2400">
                <a:solidFill>
                  <a:schemeClr val="tx1"/>
                </a:solidFill>
                <a:latin typeface="Times New Roman" charset="0"/>
                <a:ea typeface="ＭＳ Ｐゴシック" charset="0"/>
              </a:defRPr>
            </a:lvl8pPr>
            <a:lvl9pPr marL="3543300" indent="-228600" fontAlgn="base">
              <a:spcBef>
                <a:spcPct val="0"/>
              </a:spcBef>
              <a:spcAft>
                <a:spcPct val="0"/>
              </a:spcAft>
              <a:defRPr sz="2400">
                <a:solidFill>
                  <a:schemeClr val="tx1"/>
                </a:solidFill>
                <a:latin typeface="Times New Roman" charset="0"/>
                <a:ea typeface="ＭＳ Ｐゴシック" charset="0"/>
              </a:defRPr>
            </a:lvl9pPr>
          </a:lstStyle>
          <a:p>
            <a:pPr>
              <a:lnSpc>
                <a:spcPct val="95000"/>
              </a:lnSpc>
            </a:pPr>
            <a:r>
              <a:rPr lang="en-US" sz="4300">
                <a:solidFill>
                  <a:srgbClr val="000000"/>
                </a:solidFill>
                <a:latin typeface="Arial" charset="0"/>
              </a:rPr>
              <a:t>What is Hybrid Cloud?</a:t>
            </a:r>
            <a:endParaRPr lang="en-US"/>
          </a:p>
          <a:p>
            <a:pPr>
              <a:lnSpc>
                <a:spcPct val="95000"/>
              </a:lnSpc>
            </a:pPr>
            <a:r>
              <a:rPr lang="en-US" sz="4300">
                <a:solidFill>
                  <a:srgbClr val="000000"/>
                </a:solidFill>
                <a:latin typeface="Arial" charset="0"/>
              </a:rPr>
              <a:t> </a:t>
            </a:r>
          </a:p>
        </p:txBody>
      </p:sp>
      <p:pic>
        <p:nvPicPr>
          <p:cNvPr id="717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2800" y="2336800"/>
            <a:ext cx="8559800" cy="2768600"/>
          </a:xfrm>
          <a:prstGeom prst="rect">
            <a:avLst/>
          </a:prstGeom>
          <a:noFill/>
          <a:extLst>
            <a:ext uri="{909E8E84-426E-40dd-AFC4-6F175D3DCCD1}">
              <a14:hiddenFill xmlns:a14="http://schemas.microsoft.com/office/drawing/2010/main">
                <a:solidFill>
                  <a:srgbClr val="FFFFFF"/>
                </a:solidFill>
              </a14:hiddenFill>
            </a:ext>
          </a:extLst>
        </p:spPr>
      </p:pic>
      <p:sp>
        <p:nvSpPr>
          <p:cNvPr id="7174" name="Text Box 6"/>
          <p:cNvSpPr txBox="1">
            <a:spLocks noChangeArrowheads="1"/>
          </p:cNvSpPr>
          <p:nvPr/>
        </p:nvSpPr>
        <p:spPr bwMode="auto">
          <a:xfrm>
            <a:off x="1263650" y="5080000"/>
            <a:ext cx="2847975" cy="191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0" tIns="0" rIns="0" bIns="0">
            <a:spAutoFit/>
          </a:bodyPr>
          <a:lstStyle>
            <a:lvl1pPr>
              <a:defRPr sz="2400">
                <a:solidFill>
                  <a:schemeClr val="tx1"/>
                </a:solidFill>
                <a:latin typeface="Times New Roman" charset="0"/>
                <a:ea typeface="ＭＳ Ｐゴシック" charset="0"/>
              </a:defRPr>
            </a:lvl1pPr>
            <a:lvl2pPr indent="-342900">
              <a:defRPr sz="2400">
                <a:solidFill>
                  <a:schemeClr val="tx1"/>
                </a:solidFill>
                <a:latin typeface="Times New Roman" charset="0"/>
                <a:ea typeface="ＭＳ Ｐゴシック" charset="0"/>
              </a:defRPr>
            </a:lvl2pPr>
            <a:lvl3pPr marL="857250" indent="-285750">
              <a:defRPr sz="2400">
                <a:solidFill>
                  <a:schemeClr val="tx1"/>
                </a:solidFill>
                <a:latin typeface="Times New Roman" charset="0"/>
                <a:ea typeface="ＭＳ Ｐゴシック" charset="0"/>
              </a:defRPr>
            </a:lvl3pPr>
            <a:lvl4pPr marL="1257300" indent="-228600">
              <a:defRPr sz="2400">
                <a:solidFill>
                  <a:schemeClr val="tx1"/>
                </a:solidFill>
                <a:latin typeface="Times New Roman" charset="0"/>
                <a:ea typeface="ＭＳ Ｐゴシック" charset="0"/>
              </a:defRPr>
            </a:lvl4pPr>
            <a:lvl5pPr marL="1714500" indent="-228600">
              <a:defRPr sz="2400">
                <a:solidFill>
                  <a:schemeClr val="tx1"/>
                </a:solidFill>
                <a:latin typeface="Times New Roman" charset="0"/>
                <a:ea typeface="ＭＳ Ｐゴシック" charset="0"/>
              </a:defRPr>
            </a:lvl5pPr>
            <a:lvl6pPr marL="2171700" indent="-228600" fontAlgn="base">
              <a:spcBef>
                <a:spcPct val="0"/>
              </a:spcBef>
              <a:spcAft>
                <a:spcPct val="0"/>
              </a:spcAft>
              <a:defRPr sz="2400">
                <a:solidFill>
                  <a:schemeClr val="tx1"/>
                </a:solidFill>
                <a:latin typeface="Times New Roman" charset="0"/>
                <a:ea typeface="ＭＳ Ｐゴシック" charset="0"/>
              </a:defRPr>
            </a:lvl6pPr>
            <a:lvl7pPr marL="2628900" indent="-228600" fontAlgn="base">
              <a:spcBef>
                <a:spcPct val="0"/>
              </a:spcBef>
              <a:spcAft>
                <a:spcPct val="0"/>
              </a:spcAft>
              <a:defRPr sz="2400">
                <a:solidFill>
                  <a:schemeClr val="tx1"/>
                </a:solidFill>
                <a:latin typeface="Times New Roman" charset="0"/>
                <a:ea typeface="ＭＳ Ｐゴシック" charset="0"/>
              </a:defRPr>
            </a:lvl7pPr>
            <a:lvl8pPr marL="3086100" indent="-228600" fontAlgn="base">
              <a:spcBef>
                <a:spcPct val="0"/>
              </a:spcBef>
              <a:spcAft>
                <a:spcPct val="0"/>
              </a:spcAft>
              <a:defRPr sz="2400">
                <a:solidFill>
                  <a:schemeClr val="tx1"/>
                </a:solidFill>
                <a:latin typeface="Times New Roman" charset="0"/>
                <a:ea typeface="ＭＳ Ｐゴシック" charset="0"/>
              </a:defRPr>
            </a:lvl8pPr>
            <a:lvl9pPr marL="3543300" indent="-228600" fontAlgn="base">
              <a:spcBef>
                <a:spcPct val="0"/>
              </a:spcBef>
              <a:spcAft>
                <a:spcPct val="0"/>
              </a:spcAft>
              <a:defRPr sz="2400">
                <a:solidFill>
                  <a:schemeClr val="tx1"/>
                </a:solidFill>
                <a:latin typeface="Times New Roman" charset="0"/>
                <a:ea typeface="ＭＳ Ｐゴシック" charset="0"/>
              </a:defRPr>
            </a:lvl9pPr>
          </a:lstStyle>
          <a:p>
            <a:pPr>
              <a:lnSpc>
                <a:spcPct val="95000"/>
              </a:lnSpc>
            </a:pPr>
            <a:r>
              <a:rPr lang="en-US" sz="3700">
                <a:solidFill>
                  <a:srgbClr val="000000"/>
                </a:solidFill>
                <a:latin typeface="Arial" charset="0"/>
              </a:rPr>
              <a:t>Private </a:t>
            </a:r>
            <a:endParaRPr lang="en-US"/>
          </a:p>
          <a:p>
            <a:pPr>
              <a:lnSpc>
                <a:spcPct val="95000"/>
              </a:lnSpc>
            </a:pPr>
            <a:r>
              <a:rPr lang="en-US" sz="3700">
                <a:solidFill>
                  <a:srgbClr val="000000"/>
                </a:solidFill>
                <a:latin typeface="Arial" charset="0"/>
              </a:rPr>
              <a:t>Datacenter</a:t>
            </a:r>
          </a:p>
        </p:txBody>
      </p:sp>
      <p:sp>
        <p:nvSpPr>
          <p:cNvPr id="7175" name="Text Box 7"/>
          <p:cNvSpPr txBox="1">
            <a:spLocks noChangeArrowheads="1"/>
          </p:cNvSpPr>
          <p:nvPr/>
        </p:nvSpPr>
        <p:spPr bwMode="auto">
          <a:xfrm>
            <a:off x="6546850" y="4978400"/>
            <a:ext cx="2847975" cy="191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0" tIns="0" rIns="0" bIns="0">
            <a:spAutoFit/>
          </a:bodyPr>
          <a:lstStyle>
            <a:lvl1pPr>
              <a:defRPr sz="2400">
                <a:solidFill>
                  <a:schemeClr val="tx1"/>
                </a:solidFill>
                <a:latin typeface="Times New Roman" charset="0"/>
                <a:ea typeface="ＭＳ Ｐゴシック" charset="0"/>
              </a:defRPr>
            </a:lvl1pPr>
            <a:lvl2pPr indent="-342900">
              <a:defRPr sz="2400">
                <a:solidFill>
                  <a:schemeClr val="tx1"/>
                </a:solidFill>
                <a:latin typeface="Times New Roman" charset="0"/>
                <a:ea typeface="ＭＳ Ｐゴシック" charset="0"/>
              </a:defRPr>
            </a:lvl2pPr>
            <a:lvl3pPr marL="857250" indent="-285750">
              <a:defRPr sz="2400">
                <a:solidFill>
                  <a:schemeClr val="tx1"/>
                </a:solidFill>
                <a:latin typeface="Times New Roman" charset="0"/>
                <a:ea typeface="ＭＳ Ｐゴシック" charset="0"/>
              </a:defRPr>
            </a:lvl3pPr>
            <a:lvl4pPr marL="1257300" indent="-228600">
              <a:defRPr sz="2400">
                <a:solidFill>
                  <a:schemeClr val="tx1"/>
                </a:solidFill>
                <a:latin typeface="Times New Roman" charset="0"/>
                <a:ea typeface="ＭＳ Ｐゴシック" charset="0"/>
              </a:defRPr>
            </a:lvl4pPr>
            <a:lvl5pPr marL="1714500" indent="-228600">
              <a:defRPr sz="2400">
                <a:solidFill>
                  <a:schemeClr val="tx1"/>
                </a:solidFill>
                <a:latin typeface="Times New Roman" charset="0"/>
                <a:ea typeface="ＭＳ Ｐゴシック" charset="0"/>
              </a:defRPr>
            </a:lvl5pPr>
            <a:lvl6pPr marL="2171700" indent="-228600" fontAlgn="base">
              <a:spcBef>
                <a:spcPct val="0"/>
              </a:spcBef>
              <a:spcAft>
                <a:spcPct val="0"/>
              </a:spcAft>
              <a:defRPr sz="2400">
                <a:solidFill>
                  <a:schemeClr val="tx1"/>
                </a:solidFill>
                <a:latin typeface="Times New Roman" charset="0"/>
                <a:ea typeface="ＭＳ Ｐゴシック" charset="0"/>
              </a:defRPr>
            </a:lvl6pPr>
            <a:lvl7pPr marL="2628900" indent="-228600" fontAlgn="base">
              <a:spcBef>
                <a:spcPct val="0"/>
              </a:spcBef>
              <a:spcAft>
                <a:spcPct val="0"/>
              </a:spcAft>
              <a:defRPr sz="2400">
                <a:solidFill>
                  <a:schemeClr val="tx1"/>
                </a:solidFill>
                <a:latin typeface="Times New Roman" charset="0"/>
                <a:ea typeface="ＭＳ Ｐゴシック" charset="0"/>
              </a:defRPr>
            </a:lvl7pPr>
            <a:lvl8pPr marL="3086100" indent="-228600" fontAlgn="base">
              <a:spcBef>
                <a:spcPct val="0"/>
              </a:spcBef>
              <a:spcAft>
                <a:spcPct val="0"/>
              </a:spcAft>
              <a:defRPr sz="2400">
                <a:solidFill>
                  <a:schemeClr val="tx1"/>
                </a:solidFill>
                <a:latin typeface="Times New Roman" charset="0"/>
                <a:ea typeface="ＭＳ Ｐゴシック" charset="0"/>
              </a:defRPr>
            </a:lvl8pPr>
            <a:lvl9pPr marL="3543300" indent="-228600" fontAlgn="base">
              <a:spcBef>
                <a:spcPct val="0"/>
              </a:spcBef>
              <a:spcAft>
                <a:spcPct val="0"/>
              </a:spcAft>
              <a:defRPr sz="2400">
                <a:solidFill>
                  <a:schemeClr val="tx1"/>
                </a:solidFill>
                <a:latin typeface="Times New Roman" charset="0"/>
                <a:ea typeface="ＭＳ Ｐゴシック" charset="0"/>
              </a:defRPr>
            </a:lvl9pPr>
          </a:lstStyle>
          <a:p>
            <a:pPr>
              <a:lnSpc>
                <a:spcPct val="95000"/>
              </a:lnSpc>
            </a:pPr>
            <a:r>
              <a:rPr lang="en-US" sz="3700">
                <a:solidFill>
                  <a:srgbClr val="000000"/>
                </a:solidFill>
                <a:latin typeface="Arial" charset="0"/>
              </a:rPr>
              <a:t>Public</a:t>
            </a:r>
            <a:endParaRPr lang="en-US"/>
          </a:p>
          <a:p>
            <a:pPr>
              <a:lnSpc>
                <a:spcPct val="95000"/>
              </a:lnSpc>
            </a:pPr>
            <a:r>
              <a:rPr lang="en-US" sz="3700">
                <a:solidFill>
                  <a:srgbClr val="000000"/>
                </a:solidFill>
                <a:latin typeface="Arial" charset="0"/>
              </a:rPr>
              <a:t>Datacenter</a:t>
            </a:r>
          </a:p>
        </p:txBody>
      </p:sp>
      <p:pic>
        <p:nvPicPr>
          <p:cNvPr id="7176"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25600" y="2844800"/>
            <a:ext cx="1582738" cy="1765300"/>
          </a:xfrm>
          <a:prstGeom prst="rect">
            <a:avLst/>
          </a:prstGeom>
          <a:noFill/>
          <a:extLst>
            <a:ext uri="{909E8E84-426E-40dd-AFC4-6F175D3DCCD1}">
              <a14:hiddenFill xmlns:a14="http://schemas.microsoft.com/office/drawing/2010/main">
                <a:solidFill>
                  <a:srgbClr val="FFFFFF"/>
                </a:solidFill>
              </a14:hiddenFill>
            </a:ext>
          </a:extLst>
        </p:spPr>
      </p:pic>
      <p:pic>
        <p:nvPicPr>
          <p:cNvPr id="7177"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08800" y="2844800"/>
            <a:ext cx="1582738" cy="17653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2000" advTm="32699"/>
    </mc:Choice>
    <mc:Fallback>
      <p:transition xmlns:p14="http://schemas.microsoft.com/office/powerpoint/2010/main" spd="slow" advTm="32699"/>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 of the project</a:t>
            </a:r>
            <a:endParaRPr lang="en-US" dirty="0"/>
          </a:p>
        </p:txBody>
      </p:sp>
      <p:sp>
        <p:nvSpPr>
          <p:cNvPr id="3" name="Content Placeholder 2"/>
          <p:cNvSpPr>
            <a:spLocks noGrp="1"/>
          </p:cNvSpPr>
          <p:nvPr>
            <p:ph idx="1"/>
          </p:nvPr>
        </p:nvSpPr>
        <p:spPr/>
        <p:txBody>
          <a:bodyPr/>
          <a:lstStyle/>
          <a:p>
            <a:r>
              <a:rPr lang="en-US" dirty="0" smtClean="0"/>
              <a:t>Under development</a:t>
            </a:r>
          </a:p>
          <a:p>
            <a:r>
              <a:rPr lang="en-US" dirty="0" smtClean="0"/>
              <a:t>Proof of concepts</a:t>
            </a:r>
          </a:p>
          <a:p>
            <a:r>
              <a:rPr lang="en-US" dirty="0" smtClean="0"/>
              <a:t>Scale coming</a:t>
            </a:r>
            <a:endParaRPr lang="en-US" dirty="0"/>
          </a:p>
        </p:txBody>
      </p:sp>
      <p:pic>
        <p:nvPicPr>
          <p:cNvPr id="4" name="Picture 3" descr="silver_spoons_coco.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50212" y="2269449"/>
            <a:ext cx="3647872" cy="2471433"/>
          </a:xfrm>
          <a:prstGeom prst="rect">
            <a:avLst/>
          </a:prstGeom>
        </p:spPr>
      </p:pic>
    </p:spTree>
    <p:extLst>
      <p:ext uri="{BB962C8B-B14F-4D97-AF65-F5344CB8AC3E}">
        <p14:creationId xmlns:p14="http://schemas.microsoft.com/office/powerpoint/2010/main" val="2003767260"/>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9221" name="Text Box 5"/>
          <p:cNvSpPr txBox="1">
            <a:spLocks noChangeArrowheads="1"/>
          </p:cNvSpPr>
          <p:nvPr/>
        </p:nvSpPr>
        <p:spPr bwMode="auto">
          <a:xfrm>
            <a:off x="247650" y="711200"/>
            <a:ext cx="8724900" cy="634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0" tIns="0" rIns="0" bIns="0">
            <a:spAutoFit/>
          </a:bodyPr>
          <a:lstStyle>
            <a:lvl1pPr>
              <a:defRPr sz="2400">
                <a:solidFill>
                  <a:schemeClr val="tx1"/>
                </a:solidFill>
                <a:latin typeface="Times New Roman" charset="0"/>
                <a:ea typeface="ＭＳ Ｐゴシック" charset="0"/>
              </a:defRPr>
            </a:lvl1pPr>
            <a:lvl2pPr indent="-342900">
              <a:defRPr sz="2400">
                <a:solidFill>
                  <a:schemeClr val="tx1"/>
                </a:solidFill>
                <a:latin typeface="Times New Roman" charset="0"/>
                <a:ea typeface="ＭＳ Ｐゴシック" charset="0"/>
              </a:defRPr>
            </a:lvl2pPr>
            <a:lvl3pPr marL="857250" indent="-285750">
              <a:defRPr sz="2400">
                <a:solidFill>
                  <a:schemeClr val="tx1"/>
                </a:solidFill>
                <a:latin typeface="Times New Roman" charset="0"/>
                <a:ea typeface="ＭＳ Ｐゴシック" charset="0"/>
              </a:defRPr>
            </a:lvl3pPr>
            <a:lvl4pPr marL="1257300" indent="-228600">
              <a:defRPr sz="2400">
                <a:solidFill>
                  <a:schemeClr val="tx1"/>
                </a:solidFill>
                <a:latin typeface="Times New Roman" charset="0"/>
                <a:ea typeface="ＭＳ Ｐゴシック" charset="0"/>
              </a:defRPr>
            </a:lvl4pPr>
            <a:lvl5pPr marL="1714500" indent="-228600">
              <a:defRPr sz="2400">
                <a:solidFill>
                  <a:schemeClr val="tx1"/>
                </a:solidFill>
                <a:latin typeface="Times New Roman" charset="0"/>
                <a:ea typeface="ＭＳ Ｐゴシック" charset="0"/>
              </a:defRPr>
            </a:lvl5pPr>
            <a:lvl6pPr marL="2171700" indent="-228600" fontAlgn="base">
              <a:spcBef>
                <a:spcPct val="0"/>
              </a:spcBef>
              <a:spcAft>
                <a:spcPct val="0"/>
              </a:spcAft>
              <a:defRPr sz="2400">
                <a:solidFill>
                  <a:schemeClr val="tx1"/>
                </a:solidFill>
                <a:latin typeface="Times New Roman" charset="0"/>
                <a:ea typeface="ＭＳ Ｐゴシック" charset="0"/>
              </a:defRPr>
            </a:lvl6pPr>
            <a:lvl7pPr marL="2628900" indent="-228600" fontAlgn="base">
              <a:spcBef>
                <a:spcPct val="0"/>
              </a:spcBef>
              <a:spcAft>
                <a:spcPct val="0"/>
              </a:spcAft>
              <a:defRPr sz="2400">
                <a:solidFill>
                  <a:schemeClr val="tx1"/>
                </a:solidFill>
                <a:latin typeface="Times New Roman" charset="0"/>
                <a:ea typeface="ＭＳ Ｐゴシック" charset="0"/>
              </a:defRPr>
            </a:lvl7pPr>
            <a:lvl8pPr marL="3086100" indent="-228600" fontAlgn="base">
              <a:spcBef>
                <a:spcPct val="0"/>
              </a:spcBef>
              <a:spcAft>
                <a:spcPct val="0"/>
              </a:spcAft>
              <a:defRPr sz="2400">
                <a:solidFill>
                  <a:schemeClr val="tx1"/>
                </a:solidFill>
                <a:latin typeface="Times New Roman" charset="0"/>
                <a:ea typeface="ＭＳ Ｐゴシック" charset="0"/>
              </a:defRPr>
            </a:lvl8pPr>
            <a:lvl9pPr marL="3543300" indent="-228600" fontAlgn="base">
              <a:spcBef>
                <a:spcPct val="0"/>
              </a:spcBef>
              <a:spcAft>
                <a:spcPct val="0"/>
              </a:spcAft>
              <a:defRPr sz="2400">
                <a:solidFill>
                  <a:schemeClr val="tx1"/>
                </a:solidFill>
                <a:latin typeface="Times New Roman" charset="0"/>
                <a:ea typeface="ＭＳ Ｐゴシック" charset="0"/>
              </a:defRPr>
            </a:lvl9pPr>
          </a:lstStyle>
          <a:p>
            <a:pPr>
              <a:lnSpc>
                <a:spcPct val="95000"/>
              </a:lnSpc>
            </a:pPr>
            <a:r>
              <a:rPr lang="en-US" sz="4300" dirty="0">
                <a:solidFill>
                  <a:srgbClr val="000000"/>
                </a:solidFill>
                <a:latin typeface="Arial" charset="0"/>
              </a:rPr>
              <a:t>Why Hybrid Cloud</a:t>
            </a:r>
            <a:r>
              <a:rPr lang="en-US" sz="4300" dirty="0" smtClean="0">
                <a:solidFill>
                  <a:srgbClr val="000000"/>
                </a:solidFill>
                <a:latin typeface="Arial" charset="0"/>
              </a:rPr>
              <a:t>?</a:t>
            </a:r>
            <a:endParaRPr lang="en-US" dirty="0"/>
          </a:p>
        </p:txBody>
      </p:sp>
      <p:sp>
        <p:nvSpPr>
          <p:cNvPr id="9222" name="Text Box 6"/>
          <p:cNvSpPr txBox="1">
            <a:spLocks noChangeArrowheads="1"/>
          </p:cNvSpPr>
          <p:nvPr/>
        </p:nvSpPr>
        <p:spPr bwMode="auto">
          <a:xfrm>
            <a:off x="1263650" y="5080000"/>
            <a:ext cx="2847975" cy="191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0" tIns="0" rIns="0" bIns="0">
            <a:spAutoFit/>
          </a:bodyPr>
          <a:lstStyle>
            <a:lvl1pPr>
              <a:defRPr sz="2400">
                <a:solidFill>
                  <a:schemeClr val="tx1"/>
                </a:solidFill>
                <a:latin typeface="Times New Roman" charset="0"/>
                <a:ea typeface="ＭＳ Ｐゴシック" charset="0"/>
              </a:defRPr>
            </a:lvl1pPr>
            <a:lvl2pPr indent="-342900">
              <a:defRPr sz="2400">
                <a:solidFill>
                  <a:schemeClr val="tx1"/>
                </a:solidFill>
                <a:latin typeface="Times New Roman" charset="0"/>
                <a:ea typeface="ＭＳ Ｐゴシック" charset="0"/>
              </a:defRPr>
            </a:lvl2pPr>
            <a:lvl3pPr marL="857250" indent="-285750">
              <a:defRPr sz="2400">
                <a:solidFill>
                  <a:schemeClr val="tx1"/>
                </a:solidFill>
                <a:latin typeface="Times New Roman" charset="0"/>
                <a:ea typeface="ＭＳ Ｐゴシック" charset="0"/>
              </a:defRPr>
            </a:lvl3pPr>
            <a:lvl4pPr marL="1257300" indent="-228600">
              <a:defRPr sz="2400">
                <a:solidFill>
                  <a:schemeClr val="tx1"/>
                </a:solidFill>
                <a:latin typeface="Times New Roman" charset="0"/>
                <a:ea typeface="ＭＳ Ｐゴシック" charset="0"/>
              </a:defRPr>
            </a:lvl4pPr>
            <a:lvl5pPr marL="1714500" indent="-228600">
              <a:defRPr sz="2400">
                <a:solidFill>
                  <a:schemeClr val="tx1"/>
                </a:solidFill>
                <a:latin typeface="Times New Roman" charset="0"/>
                <a:ea typeface="ＭＳ Ｐゴシック" charset="0"/>
              </a:defRPr>
            </a:lvl5pPr>
            <a:lvl6pPr marL="2171700" indent="-228600" fontAlgn="base">
              <a:spcBef>
                <a:spcPct val="0"/>
              </a:spcBef>
              <a:spcAft>
                <a:spcPct val="0"/>
              </a:spcAft>
              <a:defRPr sz="2400">
                <a:solidFill>
                  <a:schemeClr val="tx1"/>
                </a:solidFill>
                <a:latin typeface="Times New Roman" charset="0"/>
                <a:ea typeface="ＭＳ Ｐゴシック" charset="0"/>
              </a:defRPr>
            </a:lvl6pPr>
            <a:lvl7pPr marL="2628900" indent="-228600" fontAlgn="base">
              <a:spcBef>
                <a:spcPct val="0"/>
              </a:spcBef>
              <a:spcAft>
                <a:spcPct val="0"/>
              </a:spcAft>
              <a:defRPr sz="2400">
                <a:solidFill>
                  <a:schemeClr val="tx1"/>
                </a:solidFill>
                <a:latin typeface="Times New Roman" charset="0"/>
                <a:ea typeface="ＭＳ Ｐゴシック" charset="0"/>
              </a:defRPr>
            </a:lvl7pPr>
            <a:lvl8pPr marL="3086100" indent="-228600" fontAlgn="base">
              <a:spcBef>
                <a:spcPct val="0"/>
              </a:spcBef>
              <a:spcAft>
                <a:spcPct val="0"/>
              </a:spcAft>
              <a:defRPr sz="2400">
                <a:solidFill>
                  <a:schemeClr val="tx1"/>
                </a:solidFill>
                <a:latin typeface="Times New Roman" charset="0"/>
                <a:ea typeface="ＭＳ Ｐゴシック" charset="0"/>
              </a:defRPr>
            </a:lvl8pPr>
            <a:lvl9pPr marL="3543300" indent="-228600" fontAlgn="base">
              <a:spcBef>
                <a:spcPct val="0"/>
              </a:spcBef>
              <a:spcAft>
                <a:spcPct val="0"/>
              </a:spcAft>
              <a:defRPr sz="2400">
                <a:solidFill>
                  <a:schemeClr val="tx1"/>
                </a:solidFill>
                <a:latin typeface="Times New Roman" charset="0"/>
                <a:ea typeface="ＭＳ Ｐゴシック" charset="0"/>
              </a:defRPr>
            </a:lvl9pPr>
          </a:lstStyle>
          <a:p>
            <a:pPr>
              <a:lnSpc>
                <a:spcPct val="95000"/>
              </a:lnSpc>
            </a:pPr>
            <a:r>
              <a:rPr lang="en-US" sz="3700">
                <a:solidFill>
                  <a:srgbClr val="000000"/>
                </a:solidFill>
                <a:latin typeface="Arial" charset="0"/>
              </a:rPr>
              <a:t>Private </a:t>
            </a:r>
            <a:endParaRPr lang="en-US"/>
          </a:p>
          <a:p>
            <a:pPr>
              <a:lnSpc>
                <a:spcPct val="95000"/>
              </a:lnSpc>
            </a:pPr>
            <a:r>
              <a:rPr lang="en-US" sz="3700">
                <a:solidFill>
                  <a:srgbClr val="000000"/>
                </a:solidFill>
                <a:latin typeface="Arial" charset="0"/>
              </a:rPr>
              <a:t>Datacenter</a:t>
            </a:r>
          </a:p>
        </p:txBody>
      </p:sp>
      <p:sp>
        <p:nvSpPr>
          <p:cNvPr id="9223" name="Text Box 7"/>
          <p:cNvSpPr txBox="1">
            <a:spLocks noChangeArrowheads="1"/>
          </p:cNvSpPr>
          <p:nvPr/>
        </p:nvSpPr>
        <p:spPr bwMode="auto">
          <a:xfrm>
            <a:off x="6750050" y="4978400"/>
            <a:ext cx="2847975" cy="191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0" tIns="0" rIns="0" bIns="0">
            <a:spAutoFit/>
          </a:bodyPr>
          <a:lstStyle>
            <a:lvl1pPr>
              <a:defRPr sz="2400">
                <a:solidFill>
                  <a:schemeClr val="tx1"/>
                </a:solidFill>
                <a:latin typeface="Times New Roman" charset="0"/>
                <a:ea typeface="ＭＳ Ｐゴシック" charset="0"/>
              </a:defRPr>
            </a:lvl1pPr>
            <a:lvl2pPr indent="-342900">
              <a:defRPr sz="2400">
                <a:solidFill>
                  <a:schemeClr val="tx1"/>
                </a:solidFill>
                <a:latin typeface="Times New Roman" charset="0"/>
                <a:ea typeface="ＭＳ Ｐゴシック" charset="0"/>
              </a:defRPr>
            </a:lvl2pPr>
            <a:lvl3pPr marL="857250" indent="-285750">
              <a:defRPr sz="2400">
                <a:solidFill>
                  <a:schemeClr val="tx1"/>
                </a:solidFill>
                <a:latin typeface="Times New Roman" charset="0"/>
                <a:ea typeface="ＭＳ Ｐゴシック" charset="0"/>
              </a:defRPr>
            </a:lvl3pPr>
            <a:lvl4pPr marL="1257300" indent="-228600">
              <a:defRPr sz="2400">
                <a:solidFill>
                  <a:schemeClr val="tx1"/>
                </a:solidFill>
                <a:latin typeface="Times New Roman" charset="0"/>
                <a:ea typeface="ＭＳ Ｐゴシック" charset="0"/>
              </a:defRPr>
            </a:lvl4pPr>
            <a:lvl5pPr marL="1714500" indent="-228600">
              <a:defRPr sz="2400">
                <a:solidFill>
                  <a:schemeClr val="tx1"/>
                </a:solidFill>
                <a:latin typeface="Times New Roman" charset="0"/>
                <a:ea typeface="ＭＳ Ｐゴシック" charset="0"/>
              </a:defRPr>
            </a:lvl5pPr>
            <a:lvl6pPr marL="2171700" indent="-228600" fontAlgn="base">
              <a:spcBef>
                <a:spcPct val="0"/>
              </a:spcBef>
              <a:spcAft>
                <a:spcPct val="0"/>
              </a:spcAft>
              <a:defRPr sz="2400">
                <a:solidFill>
                  <a:schemeClr val="tx1"/>
                </a:solidFill>
                <a:latin typeface="Times New Roman" charset="0"/>
                <a:ea typeface="ＭＳ Ｐゴシック" charset="0"/>
              </a:defRPr>
            </a:lvl6pPr>
            <a:lvl7pPr marL="2628900" indent="-228600" fontAlgn="base">
              <a:spcBef>
                <a:spcPct val="0"/>
              </a:spcBef>
              <a:spcAft>
                <a:spcPct val="0"/>
              </a:spcAft>
              <a:defRPr sz="2400">
                <a:solidFill>
                  <a:schemeClr val="tx1"/>
                </a:solidFill>
                <a:latin typeface="Times New Roman" charset="0"/>
                <a:ea typeface="ＭＳ Ｐゴシック" charset="0"/>
              </a:defRPr>
            </a:lvl7pPr>
            <a:lvl8pPr marL="3086100" indent="-228600" fontAlgn="base">
              <a:spcBef>
                <a:spcPct val="0"/>
              </a:spcBef>
              <a:spcAft>
                <a:spcPct val="0"/>
              </a:spcAft>
              <a:defRPr sz="2400">
                <a:solidFill>
                  <a:schemeClr val="tx1"/>
                </a:solidFill>
                <a:latin typeface="Times New Roman" charset="0"/>
                <a:ea typeface="ＭＳ Ｐゴシック" charset="0"/>
              </a:defRPr>
            </a:lvl8pPr>
            <a:lvl9pPr marL="3543300" indent="-228600" fontAlgn="base">
              <a:spcBef>
                <a:spcPct val="0"/>
              </a:spcBef>
              <a:spcAft>
                <a:spcPct val="0"/>
              </a:spcAft>
              <a:defRPr sz="2400">
                <a:solidFill>
                  <a:schemeClr val="tx1"/>
                </a:solidFill>
                <a:latin typeface="Times New Roman" charset="0"/>
                <a:ea typeface="ＭＳ Ｐゴシック" charset="0"/>
              </a:defRPr>
            </a:lvl9pPr>
          </a:lstStyle>
          <a:p>
            <a:pPr>
              <a:lnSpc>
                <a:spcPct val="95000"/>
              </a:lnSpc>
            </a:pPr>
            <a:r>
              <a:rPr lang="en-US" sz="3700">
                <a:solidFill>
                  <a:srgbClr val="000000"/>
                </a:solidFill>
                <a:latin typeface="Arial" charset="0"/>
              </a:rPr>
              <a:t>Public</a:t>
            </a:r>
            <a:endParaRPr lang="en-US"/>
          </a:p>
          <a:p>
            <a:pPr>
              <a:lnSpc>
                <a:spcPct val="95000"/>
              </a:lnSpc>
            </a:pPr>
            <a:r>
              <a:rPr lang="en-US" sz="3700">
                <a:solidFill>
                  <a:srgbClr val="000000"/>
                </a:solidFill>
                <a:latin typeface="Arial" charset="0"/>
              </a:rPr>
              <a:t>Datacenter</a:t>
            </a:r>
          </a:p>
        </p:txBody>
      </p:sp>
      <p:pic>
        <p:nvPicPr>
          <p:cNvPr id="3" name="Picture 2"/>
          <p:cNvPicPr>
            <a:picLocks noChangeAspect="1"/>
          </p:cNvPicPr>
          <p:nvPr/>
        </p:nvPicPr>
        <p:blipFill>
          <a:blip r:embed="rId5"/>
          <a:stretch>
            <a:fillRect/>
          </a:stretch>
        </p:blipFill>
        <p:spPr>
          <a:xfrm>
            <a:off x="604520" y="2387600"/>
            <a:ext cx="8877300" cy="2844800"/>
          </a:xfrm>
          <a:prstGeom prst="rect">
            <a:avLst/>
          </a:prstGeom>
        </p:spPr>
      </p:pic>
      <p:sp>
        <p:nvSpPr>
          <p:cNvPr id="4" name="Rectangle 3"/>
          <p:cNvSpPr/>
          <p:nvPr/>
        </p:nvSpPr>
        <p:spPr>
          <a:xfrm>
            <a:off x="6695440" y="3088640"/>
            <a:ext cx="2092960" cy="139192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76451"/>
    </mc:Choice>
    <mc:Fallback>
      <p:transition xmlns:p14="http://schemas.microsoft.com/office/powerpoint/2010/main" spd="slow" advTm="76451"/>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1265" name="Rectangle 1"/>
          <p:cNvSpPr>
            <a:spLocks noGrp="1" noChangeArrowheads="1"/>
          </p:cNvSpPr>
          <p:nvPr>
            <p:ph type="title"/>
          </p:nvPr>
        </p:nvSpPr>
        <p:spPr>
          <a:xfrm>
            <a:off x="247650" y="508000"/>
            <a:ext cx="9658350" cy="912813"/>
          </a:xfrm>
        </p:spPr>
        <p:txBody>
          <a:bodyPr lIns="0" tIns="0" rIns="0" bIns="0" anchor="t"/>
          <a:lstStyle/>
          <a:p>
            <a:pPr algn="l">
              <a:lnSpc>
                <a:spcPct val="95000"/>
              </a:lnSpc>
            </a:pPr>
            <a:r>
              <a:rPr lang="en-US" sz="4300">
                <a:solidFill>
                  <a:srgbClr val="000000"/>
                </a:solidFill>
                <a:latin typeface="Arial" charset="0"/>
              </a:rPr>
              <a:t>Hybrid Cloud Challenges</a:t>
            </a:r>
          </a:p>
        </p:txBody>
      </p:sp>
      <p:sp>
        <p:nvSpPr>
          <p:cNvPr id="11266" name="Rectangle 2"/>
          <p:cNvSpPr>
            <a:spLocks noGrp="1" noChangeArrowheads="1"/>
          </p:cNvSpPr>
          <p:nvPr>
            <p:ph type="body" idx="1"/>
          </p:nvPr>
        </p:nvSpPr>
        <p:spPr>
          <a:xfrm>
            <a:off x="247650" y="1828800"/>
            <a:ext cx="9664700" cy="5486400"/>
          </a:xfrm>
        </p:spPr>
        <p:txBody>
          <a:bodyPr lIns="0" tIns="0" rIns="0" bIns="0"/>
          <a:lstStyle/>
          <a:p>
            <a:pPr marL="457200" lvl="1" indent="-342900">
              <a:lnSpc>
                <a:spcPct val="95000"/>
              </a:lnSpc>
              <a:spcBef>
                <a:spcPct val="0"/>
              </a:spcBef>
              <a:buClr>
                <a:srgbClr val="000000"/>
              </a:buClr>
              <a:buFontTx/>
              <a:buChar char="•"/>
            </a:pPr>
            <a:r>
              <a:rPr lang="en-US" sz="2700" dirty="0" smtClean="0">
                <a:solidFill>
                  <a:srgbClr val="000000"/>
                </a:solidFill>
                <a:latin typeface="Arial" charset="0"/>
              </a:rPr>
              <a:t>Networking</a:t>
            </a:r>
            <a:endParaRPr lang="en-US" dirty="0"/>
          </a:p>
          <a:p>
            <a:pPr marL="857250" lvl="2" indent="-285750">
              <a:lnSpc>
                <a:spcPct val="95000"/>
              </a:lnSpc>
              <a:spcBef>
                <a:spcPct val="0"/>
              </a:spcBef>
              <a:buClr>
                <a:srgbClr val="000000"/>
              </a:buClr>
              <a:buSzPct val="80000"/>
              <a:buFont typeface="Courier New" charset="0"/>
              <a:buChar char="o"/>
            </a:pPr>
            <a:r>
              <a:rPr lang="en-US" sz="2700" dirty="0">
                <a:solidFill>
                  <a:srgbClr val="000000"/>
                </a:solidFill>
                <a:latin typeface="Arial" charset="0"/>
              </a:rPr>
              <a:t>Nodes on the public cloud should look like they are on the private network</a:t>
            </a:r>
            <a:endParaRPr lang="en-US" dirty="0"/>
          </a:p>
          <a:p>
            <a:pPr marL="457200" lvl="1" indent="-342900">
              <a:lnSpc>
                <a:spcPct val="95000"/>
              </a:lnSpc>
              <a:spcBef>
                <a:spcPct val="0"/>
              </a:spcBef>
              <a:buClr>
                <a:srgbClr val="000000"/>
              </a:buClr>
              <a:buFontTx/>
              <a:buChar char="•"/>
            </a:pPr>
            <a:r>
              <a:rPr lang="en-US" sz="2700" dirty="0">
                <a:solidFill>
                  <a:srgbClr val="000000"/>
                </a:solidFill>
                <a:latin typeface="Arial" charset="0"/>
              </a:rPr>
              <a:t>Local and remote capacity, configuration</a:t>
            </a:r>
            <a:endParaRPr lang="en-US" dirty="0"/>
          </a:p>
          <a:p>
            <a:pPr marL="457200" lvl="1" indent="-342900">
              <a:lnSpc>
                <a:spcPct val="95000"/>
              </a:lnSpc>
              <a:spcBef>
                <a:spcPct val="0"/>
              </a:spcBef>
              <a:buClr>
                <a:srgbClr val="000000"/>
              </a:buClr>
              <a:buFontTx/>
              <a:buChar char="•"/>
            </a:pPr>
            <a:r>
              <a:rPr lang="en-US" sz="2700" dirty="0">
                <a:solidFill>
                  <a:srgbClr val="000000"/>
                </a:solidFill>
                <a:latin typeface="Arial" charset="0"/>
              </a:rPr>
              <a:t>Hardware life cycle management dependent on:</a:t>
            </a:r>
            <a:endParaRPr lang="en-US" dirty="0"/>
          </a:p>
          <a:p>
            <a:pPr marL="857250" lvl="2" indent="-285750">
              <a:lnSpc>
                <a:spcPct val="95000"/>
              </a:lnSpc>
              <a:spcBef>
                <a:spcPct val="0"/>
              </a:spcBef>
              <a:buClr>
                <a:srgbClr val="000000"/>
              </a:buClr>
              <a:buSzPct val="80000"/>
              <a:buFont typeface="Courier New" charset="0"/>
              <a:buChar char="o"/>
            </a:pPr>
            <a:r>
              <a:rPr lang="en-US" sz="2700" dirty="0">
                <a:solidFill>
                  <a:srgbClr val="000000"/>
                </a:solidFill>
                <a:latin typeface="Arial" charset="0"/>
              </a:rPr>
              <a:t>hypervisor versions and families </a:t>
            </a:r>
            <a:endParaRPr lang="en-US" dirty="0"/>
          </a:p>
          <a:p>
            <a:pPr marL="857250" lvl="2" indent="-285750">
              <a:lnSpc>
                <a:spcPct val="95000"/>
              </a:lnSpc>
              <a:spcBef>
                <a:spcPct val="0"/>
              </a:spcBef>
              <a:buClr>
                <a:srgbClr val="000000"/>
              </a:buClr>
              <a:buSzPct val="80000"/>
              <a:buFont typeface="Courier New" charset="0"/>
              <a:buChar char="o"/>
            </a:pPr>
            <a:r>
              <a:rPr lang="en-US" sz="2700" dirty="0">
                <a:solidFill>
                  <a:srgbClr val="000000"/>
                </a:solidFill>
                <a:latin typeface="Arial" charset="0"/>
              </a:rPr>
              <a:t>disk and image formats</a:t>
            </a:r>
            <a:endParaRPr lang="en-US" dirty="0"/>
          </a:p>
          <a:p>
            <a:pPr marL="457200" lvl="1" indent="-342900">
              <a:lnSpc>
                <a:spcPct val="95000"/>
              </a:lnSpc>
              <a:spcBef>
                <a:spcPct val="0"/>
              </a:spcBef>
              <a:buClr>
                <a:srgbClr val="000000"/>
              </a:buClr>
              <a:buFontTx/>
              <a:buChar char="•"/>
            </a:pPr>
            <a:r>
              <a:rPr lang="en-US" sz="2700" dirty="0">
                <a:solidFill>
                  <a:srgbClr val="000000"/>
                </a:solidFill>
                <a:latin typeface="Arial" charset="0"/>
              </a:rPr>
              <a:t>Where does the data live?</a:t>
            </a:r>
          </a:p>
        </p:txBody>
      </p:sp>
      <p:pic>
        <p:nvPicPr>
          <p:cNvPr id="1126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80000" y="3657600"/>
            <a:ext cx="3175000" cy="37211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2000" advTm="69719"/>
    </mc:Choice>
    <mc:Fallback>
      <p:transition xmlns:p14="http://schemas.microsoft.com/office/powerpoint/2010/main" spd="slow" advTm="69719"/>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3313" name="Rectangle 1"/>
          <p:cNvSpPr>
            <a:spLocks noGrp="1" noChangeArrowheads="1"/>
          </p:cNvSpPr>
          <p:nvPr>
            <p:ph type="title"/>
          </p:nvPr>
        </p:nvSpPr>
        <p:spPr>
          <a:xfrm>
            <a:off x="247650" y="508000"/>
            <a:ext cx="9658350" cy="909638"/>
          </a:xfrm>
        </p:spPr>
        <p:txBody>
          <a:bodyPr lIns="0" tIns="0" rIns="0" bIns="0" anchor="t"/>
          <a:lstStyle/>
          <a:p>
            <a:pPr algn="l">
              <a:lnSpc>
                <a:spcPct val="95000"/>
              </a:lnSpc>
            </a:pPr>
            <a:r>
              <a:rPr lang="en-US" sz="4300">
                <a:solidFill>
                  <a:srgbClr val="000000"/>
                </a:solidFill>
                <a:latin typeface="Arial" charset="0"/>
              </a:rPr>
              <a:t>Enabling Technologies</a:t>
            </a:r>
          </a:p>
        </p:txBody>
      </p:sp>
      <p:sp>
        <p:nvSpPr>
          <p:cNvPr id="13314" name="Rectangle 2"/>
          <p:cNvSpPr>
            <a:spLocks noGrp="1" noChangeArrowheads="1"/>
          </p:cNvSpPr>
          <p:nvPr>
            <p:ph type="body" idx="1"/>
          </p:nvPr>
        </p:nvSpPr>
        <p:spPr>
          <a:xfrm>
            <a:off x="247650" y="1828800"/>
            <a:ext cx="9664700" cy="5486400"/>
          </a:xfrm>
        </p:spPr>
        <p:txBody>
          <a:bodyPr lIns="0" tIns="0" rIns="0" bIns="0"/>
          <a:lstStyle/>
          <a:p>
            <a:pPr marL="457200" lvl="1" indent="-342900">
              <a:lnSpc>
                <a:spcPct val="95000"/>
              </a:lnSpc>
              <a:spcBef>
                <a:spcPct val="0"/>
              </a:spcBef>
              <a:buClr>
                <a:srgbClr val="000000"/>
              </a:buClr>
              <a:buFontTx/>
              <a:buChar char="•"/>
            </a:pPr>
            <a:r>
              <a:rPr lang="en-US" sz="2700">
                <a:solidFill>
                  <a:srgbClr val="000000"/>
                </a:solidFill>
                <a:latin typeface="Arial" charset="0"/>
              </a:rPr>
              <a:t>OpenStack - Orchestration</a:t>
            </a:r>
            <a:endParaRPr lang="en-US"/>
          </a:p>
          <a:p>
            <a:pPr marL="457200" lvl="1" indent="-342900">
              <a:lnSpc>
                <a:spcPct val="95000"/>
              </a:lnSpc>
              <a:spcBef>
                <a:spcPct val="0"/>
              </a:spcBef>
              <a:buClr>
                <a:srgbClr val="000000"/>
              </a:buClr>
              <a:buFontTx/>
              <a:buChar char="•"/>
            </a:pPr>
            <a:r>
              <a:rPr lang="en-US" sz="2700">
                <a:solidFill>
                  <a:srgbClr val="000000"/>
                </a:solidFill>
                <a:latin typeface="Arial" charset="0"/>
              </a:rPr>
              <a:t>Open vSwitch - Network Virtualization</a:t>
            </a:r>
            <a:endParaRPr lang="en-US"/>
          </a:p>
          <a:p>
            <a:pPr marL="457200" lvl="1" indent="-342900">
              <a:lnSpc>
                <a:spcPct val="95000"/>
              </a:lnSpc>
              <a:spcBef>
                <a:spcPct val="0"/>
              </a:spcBef>
              <a:buClr>
                <a:srgbClr val="000000"/>
              </a:buClr>
              <a:buFontTx/>
              <a:buChar char="•"/>
            </a:pPr>
            <a:r>
              <a:rPr lang="en-US" sz="2700">
                <a:solidFill>
                  <a:srgbClr val="000000"/>
                </a:solidFill>
                <a:latin typeface="Arial" charset="0"/>
              </a:rPr>
              <a:t>Xen Cloud Platform (XCP) and XenServer</a:t>
            </a:r>
          </a:p>
        </p:txBody>
      </p:sp>
      <p:pic>
        <p:nvPicPr>
          <p:cNvPr id="1331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 y="4572000"/>
            <a:ext cx="1460500" cy="1498600"/>
          </a:xfrm>
          <a:prstGeom prst="rect">
            <a:avLst/>
          </a:prstGeom>
          <a:noFill/>
          <a:extLst>
            <a:ext uri="{909E8E84-426E-40dd-AFC4-6F175D3DCCD1}">
              <a14:hiddenFill xmlns:a14="http://schemas.microsoft.com/office/drawing/2010/main">
                <a:solidFill>
                  <a:srgbClr val="FFFFFF"/>
                </a:solidFill>
              </a14:hiddenFill>
            </a:ext>
          </a:extLst>
        </p:spPr>
      </p:pic>
      <p:pic>
        <p:nvPicPr>
          <p:cNvPr id="1331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52800" y="4876800"/>
            <a:ext cx="2159000" cy="736600"/>
          </a:xfrm>
          <a:prstGeom prst="rect">
            <a:avLst/>
          </a:prstGeom>
          <a:noFill/>
          <a:extLst>
            <a:ext uri="{909E8E84-426E-40dd-AFC4-6F175D3DCCD1}">
              <a14:hiddenFill xmlns:a14="http://schemas.microsoft.com/office/drawing/2010/main">
                <a:solidFill>
                  <a:srgbClr val="FFFFFF"/>
                </a:solidFill>
              </a14:hiddenFill>
            </a:ext>
          </a:extLst>
        </p:spPr>
      </p:pic>
      <p:pic>
        <p:nvPicPr>
          <p:cNvPr id="1331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97600" y="4572000"/>
            <a:ext cx="2044700" cy="16414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2000" advTm="24561"/>
    </mc:Choice>
    <mc:Fallback>
      <p:transition xmlns:p14="http://schemas.microsoft.com/office/powerpoint/2010/main" spd="slow" advTm="24561"/>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17409" name="Rectangle 1"/>
          <p:cNvSpPr>
            <a:spLocks noGrp="1" noChangeArrowheads="1"/>
          </p:cNvSpPr>
          <p:nvPr>
            <p:ph type="title"/>
          </p:nvPr>
        </p:nvSpPr>
        <p:spPr>
          <a:xfrm>
            <a:off x="247650" y="609600"/>
            <a:ext cx="9658350" cy="912813"/>
          </a:xfrm>
        </p:spPr>
        <p:txBody>
          <a:bodyPr lIns="0" tIns="0" rIns="0" bIns="0" anchor="t"/>
          <a:lstStyle/>
          <a:p>
            <a:pPr algn="l">
              <a:lnSpc>
                <a:spcPct val="95000"/>
              </a:lnSpc>
            </a:pPr>
            <a:r>
              <a:rPr lang="en-US" sz="4300">
                <a:solidFill>
                  <a:srgbClr val="000000"/>
                </a:solidFill>
                <a:latin typeface="Arial" charset="0"/>
              </a:rPr>
              <a:t>Federation and Zones</a:t>
            </a:r>
          </a:p>
        </p:txBody>
      </p:sp>
      <p:sp>
        <p:nvSpPr>
          <p:cNvPr id="17410" name="Rectangle 2"/>
          <p:cNvSpPr>
            <a:spLocks noGrp="1" noChangeArrowheads="1"/>
          </p:cNvSpPr>
          <p:nvPr>
            <p:ph type="body" idx="1"/>
          </p:nvPr>
        </p:nvSpPr>
        <p:spPr>
          <a:xfrm>
            <a:off x="450850" y="5486400"/>
            <a:ext cx="7718425" cy="1250950"/>
          </a:xfrm>
        </p:spPr>
        <p:txBody>
          <a:bodyPr lIns="0" tIns="0" rIns="0" bIns="0"/>
          <a:lstStyle/>
          <a:p>
            <a:pPr marL="457200" lvl="1" indent="-342900">
              <a:lnSpc>
                <a:spcPct val="95000"/>
              </a:lnSpc>
              <a:spcBef>
                <a:spcPct val="0"/>
              </a:spcBef>
              <a:buClr>
                <a:srgbClr val="000000"/>
              </a:buClr>
              <a:buFontTx/>
              <a:buChar char="•"/>
            </a:pPr>
            <a:r>
              <a:rPr lang="en-US" sz="2700">
                <a:solidFill>
                  <a:srgbClr val="000000"/>
                </a:solidFill>
                <a:latin typeface="Arial" charset="0"/>
              </a:rPr>
              <a:t>A Zone is a container for compute resources</a:t>
            </a:r>
            <a:endParaRPr lang="en-US"/>
          </a:p>
          <a:p>
            <a:pPr marL="457200" lvl="1" indent="-342900">
              <a:lnSpc>
                <a:spcPct val="95000"/>
              </a:lnSpc>
              <a:spcBef>
                <a:spcPct val="0"/>
              </a:spcBef>
              <a:buClr>
                <a:srgbClr val="000000"/>
              </a:buClr>
              <a:buFontTx/>
              <a:buChar char="•"/>
            </a:pPr>
            <a:r>
              <a:rPr lang="en-US" sz="2700">
                <a:solidFill>
                  <a:srgbClr val="000000"/>
                </a:solidFill>
                <a:latin typeface="Arial" charset="0"/>
              </a:rPr>
              <a:t>Zones can have any number of hypervisors</a:t>
            </a:r>
          </a:p>
        </p:txBody>
      </p:sp>
      <p:pic>
        <p:nvPicPr>
          <p:cNvPr id="1741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33600" y="1727200"/>
            <a:ext cx="4989513" cy="3146425"/>
          </a:xfrm>
          <a:prstGeom prst="rect">
            <a:avLst/>
          </a:prstGeom>
          <a:noFill/>
          <a:extLst>
            <a:ext uri="{909E8E84-426E-40dd-AFC4-6F175D3DCCD1}">
              <a14:hiddenFill xmlns:a14="http://schemas.microsoft.com/office/drawing/2010/main">
                <a:solidFill>
                  <a:srgbClr val="FFFFFF"/>
                </a:solidFill>
              </a14:hiddenFill>
            </a:ext>
          </a:extLst>
        </p:spPr>
      </p:pic>
      <p:pic>
        <p:nvPicPr>
          <p:cNvPr id="1741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15350" y="6142038"/>
            <a:ext cx="1438275" cy="1163637"/>
          </a:xfrm>
          <a:prstGeom prst="rect">
            <a:avLst/>
          </a:prstGeom>
          <a:noFill/>
          <a:extLst>
            <a:ext uri="{909E8E84-426E-40dd-AFC4-6F175D3DCCD1}">
              <a14:hiddenFill xmlns:a14="http://schemas.microsoft.com/office/drawing/2010/main">
                <a:solidFill>
                  <a:srgbClr val="FFFFFF"/>
                </a:solidFill>
              </a14:hiddenFill>
            </a:ext>
          </a:extLst>
        </p:spPr>
      </p:pic>
      <p:pic>
        <p:nvPicPr>
          <p:cNvPr id="17414"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52800" y="2438400"/>
            <a:ext cx="454025" cy="479425"/>
          </a:xfrm>
          <a:prstGeom prst="rect">
            <a:avLst/>
          </a:prstGeom>
          <a:noFill/>
          <a:extLst>
            <a:ext uri="{909E8E84-426E-40dd-AFC4-6F175D3DCCD1}">
              <a14:hiddenFill xmlns:a14="http://schemas.microsoft.com/office/drawing/2010/main">
                <a:solidFill>
                  <a:srgbClr val="FFFFFF"/>
                </a:solidFill>
              </a14:hiddenFill>
            </a:ext>
          </a:extLst>
        </p:spPr>
      </p:pic>
      <p:pic>
        <p:nvPicPr>
          <p:cNvPr id="17415"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52800" y="3556000"/>
            <a:ext cx="261938" cy="258763"/>
          </a:xfrm>
          <a:prstGeom prst="rect">
            <a:avLst/>
          </a:prstGeom>
          <a:noFill/>
          <a:extLst>
            <a:ext uri="{909E8E84-426E-40dd-AFC4-6F175D3DCCD1}">
              <a14:hiddenFill xmlns:a14="http://schemas.microsoft.com/office/drawing/2010/main">
                <a:solidFill>
                  <a:srgbClr val="FFFFFF"/>
                </a:solidFill>
              </a14:hiddenFill>
            </a:ext>
          </a:extLst>
        </p:spPr>
      </p:pic>
      <p:pic>
        <p:nvPicPr>
          <p:cNvPr id="17416"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78400" y="3048000"/>
            <a:ext cx="454025" cy="479425"/>
          </a:xfrm>
          <a:prstGeom prst="rect">
            <a:avLst/>
          </a:prstGeom>
          <a:noFill/>
          <a:extLst>
            <a:ext uri="{909E8E84-426E-40dd-AFC4-6F175D3DCCD1}">
              <a14:hiddenFill xmlns:a14="http://schemas.microsoft.com/office/drawing/2010/main">
                <a:solidFill>
                  <a:srgbClr val="FFFFFF"/>
                </a:solidFill>
              </a14:hiddenFill>
            </a:ext>
          </a:extLst>
        </p:spPr>
      </p:pic>
      <p:pic>
        <p:nvPicPr>
          <p:cNvPr id="17417"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70400" y="3454400"/>
            <a:ext cx="261938" cy="258763"/>
          </a:xfrm>
          <a:prstGeom prst="rect">
            <a:avLst/>
          </a:prstGeom>
          <a:noFill/>
          <a:extLst>
            <a:ext uri="{909E8E84-426E-40dd-AFC4-6F175D3DCCD1}">
              <a14:hiddenFill xmlns:a14="http://schemas.microsoft.com/office/drawing/2010/main">
                <a:solidFill>
                  <a:srgbClr val="FFFFFF"/>
                </a:solidFill>
              </a14:hiddenFill>
            </a:ext>
          </a:extLst>
        </p:spPr>
      </p:pic>
      <p:pic>
        <p:nvPicPr>
          <p:cNvPr id="17418" name="Picture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96000" y="3556000"/>
            <a:ext cx="261938" cy="258763"/>
          </a:xfrm>
          <a:prstGeom prst="rect">
            <a:avLst/>
          </a:prstGeom>
          <a:noFill/>
          <a:extLst>
            <a:ext uri="{909E8E84-426E-40dd-AFC4-6F175D3DCCD1}">
              <a14:hiddenFill xmlns:a14="http://schemas.microsoft.com/office/drawing/2010/main">
                <a:solidFill>
                  <a:srgbClr val="FFFFFF"/>
                </a:solidFill>
              </a14:hiddenFill>
            </a:ext>
          </a:extLst>
        </p:spPr>
      </p:pic>
      <p:pic>
        <p:nvPicPr>
          <p:cNvPr id="17419" name="Picture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99200" y="2844800"/>
            <a:ext cx="261938" cy="258763"/>
          </a:xfrm>
          <a:prstGeom prst="rect">
            <a:avLst/>
          </a:prstGeom>
          <a:noFill/>
          <a:extLst>
            <a:ext uri="{909E8E84-426E-40dd-AFC4-6F175D3DCCD1}">
              <a14:hiddenFill xmlns:a14="http://schemas.microsoft.com/office/drawing/2010/main">
                <a:solidFill>
                  <a:srgbClr val="FFFFFF"/>
                </a:solidFill>
              </a14:hiddenFill>
            </a:ext>
          </a:extLst>
        </p:spPr>
      </p:pic>
      <p:pic>
        <p:nvPicPr>
          <p:cNvPr id="17420" name="Picture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72050" y="2438400"/>
            <a:ext cx="393700" cy="363538"/>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78593"/>
    </mc:Choice>
    <mc:Fallback>
      <p:transition xmlns:p14="http://schemas.microsoft.com/office/powerpoint/2010/main" spd="slow" advTm="78593"/>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4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19457" name="Rectangle 1"/>
          <p:cNvSpPr>
            <a:spLocks noGrp="1" noChangeArrowheads="1"/>
          </p:cNvSpPr>
          <p:nvPr>
            <p:ph type="title"/>
          </p:nvPr>
        </p:nvSpPr>
        <p:spPr>
          <a:xfrm>
            <a:off x="247650" y="508000"/>
            <a:ext cx="9658350" cy="912813"/>
          </a:xfrm>
        </p:spPr>
        <p:txBody>
          <a:bodyPr lIns="0" tIns="0" rIns="0" bIns="0" anchor="t"/>
          <a:lstStyle/>
          <a:p>
            <a:pPr algn="l">
              <a:lnSpc>
                <a:spcPct val="95000"/>
              </a:lnSpc>
            </a:pPr>
            <a:r>
              <a:rPr lang="en-US" sz="4300" dirty="0">
                <a:solidFill>
                  <a:srgbClr val="000000"/>
                </a:solidFill>
                <a:latin typeface="Arial" charset="0"/>
              </a:rPr>
              <a:t>Simple Zone</a:t>
            </a:r>
          </a:p>
        </p:txBody>
      </p:sp>
      <p:sp>
        <p:nvSpPr>
          <p:cNvPr id="14" name="Rounded Rectangle 13"/>
          <p:cNvSpPr/>
          <p:nvPr/>
        </p:nvSpPr>
        <p:spPr>
          <a:xfrm>
            <a:off x="1098178" y="2169456"/>
            <a:ext cx="2405531" cy="1165410"/>
          </a:xfrm>
          <a:prstGeom prst="roundRect">
            <a:avLst/>
          </a:prstGeom>
          <a:solidFill>
            <a:schemeClr val="tx1">
              <a:lumMod val="75000"/>
              <a:lumOff val="25000"/>
            </a:schemeClr>
          </a:solidFill>
          <a:ln>
            <a:solidFill>
              <a:schemeClr val="tx1"/>
            </a:solidFill>
          </a:ln>
          <a:scene3d>
            <a:camera prst="isometricOffAxis1Right"/>
            <a:lightRig rig="threePt" dir="t"/>
          </a:scene3d>
          <a:sp3d extrusionH="381000"/>
        </p:spPr>
        <p:style>
          <a:lnRef idx="2">
            <a:schemeClr val="dk1"/>
          </a:lnRef>
          <a:fillRef idx="1">
            <a:schemeClr val="lt1"/>
          </a:fillRef>
          <a:effectRef idx="0">
            <a:schemeClr val="dk1"/>
          </a:effectRef>
          <a:fontRef idx="minor">
            <a:schemeClr val="dk1"/>
          </a:fontRef>
        </p:style>
        <p:txBody>
          <a:bodyPr rtlCol="0" anchor="ctr"/>
          <a:lstStyle/>
          <a:p>
            <a:pPr algn="ctr"/>
            <a:r>
              <a:rPr lang="en-US" sz="4400" b="1" dirty="0" err="1" smtClean="0">
                <a:ln>
                  <a:solidFill>
                    <a:schemeClr val="tx1"/>
                  </a:solidFill>
                </a:ln>
                <a:solidFill>
                  <a:schemeClr val="bg1"/>
                </a:solidFill>
                <a:latin typeface="Consolas"/>
              </a:rPr>
              <a:t>api</a:t>
            </a:r>
            <a:endParaRPr lang="en-US" sz="4400" b="1" dirty="0">
              <a:ln>
                <a:solidFill>
                  <a:schemeClr val="tx1"/>
                </a:solidFill>
              </a:ln>
              <a:solidFill>
                <a:schemeClr val="bg1"/>
              </a:solidFill>
              <a:latin typeface="Consolas"/>
            </a:endParaRPr>
          </a:p>
        </p:txBody>
      </p:sp>
      <p:sp>
        <p:nvSpPr>
          <p:cNvPr id="15" name="Rounded Rectangle 14"/>
          <p:cNvSpPr/>
          <p:nvPr/>
        </p:nvSpPr>
        <p:spPr>
          <a:xfrm>
            <a:off x="3945216" y="2169456"/>
            <a:ext cx="2357721" cy="1165410"/>
          </a:xfrm>
          <a:prstGeom prst="roundRect">
            <a:avLst/>
          </a:prstGeom>
          <a:solidFill>
            <a:schemeClr val="tx1">
              <a:lumMod val="75000"/>
              <a:lumOff val="25000"/>
            </a:schemeClr>
          </a:solidFill>
          <a:ln>
            <a:solidFill>
              <a:schemeClr val="tx1"/>
            </a:solidFill>
          </a:ln>
          <a:scene3d>
            <a:camera prst="isometricOffAxis1Right"/>
            <a:lightRig rig="threePt" dir="t"/>
          </a:scene3d>
          <a:sp3d extrusionH="381000"/>
        </p:spPr>
        <p:style>
          <a:lnRef idx="2">
            <a:schemeClr val="dk1"/>
          </a:lnRef>
          <a:fillRef idx="1">
            <a:schemeClr val="lt1"/>
          </a:fillRef>
          <a:effectRef idx="0">
            <a:schemeClr val="dk1"/>
          </a:effectRef>
          <a:fontRef idx="minor">
            <a:schemeClr val="dk1"/>
          </a:fontRef>
        </p:style>
        <p:txBody>
          <a:bodyPr rtlCol="0" anchor="ctr"/>
          <a:lstStyle/>
          <a:p>
            <a:pPr algn="ctr"/>
            <a:r>
              <a:rPr lang="en-US" sz="3200" b="1" dirty="0" smtClean="0">
                <a:ln>
                  <a:solidFill>
                    <a:schemeClr val="tx1"/>
                  </a:solidFill>
                </a:ln>
                <a:solidFill>
                  <a:schemeClr val="bg1"/>
                </a:solidFill>
                <a:latin typeface="Consolas"/>
              </a:rPr>
              <a:t>scheduler</a:t>
            </a:r>
            <a:endParaRPr lang="en-US" sz="3200" b="1" dirty="0">
              <a:ln>
                <a:solidFill>
                  <a:schemeClr val="tx1"/>
                </a:solidFill>
              </a:ln>
              <a:solidFill>
                <a:schemeClr val="bg1"/>
              </a:solidFill>
              <a:latin typeface="Consolas"/>
            </a:endParaRPr>
          </a:p>
        </p:txBody>
      </p:sp>
      <p:sp>
        <p:nvSpPr>
          <p:cNvPr id="16" name="Rounded Rectangle 15"/>
          <p:cNvSpPr/>
          <p:nvPr/>
        </p:nvSpPr>
        <p:spPr>
          <a:xfrm>
            <a:off x="1096684" y="4176057"/>
            <a:ext cx="2519084" cy="1165410"/>
          </a:xfrm>
          <a:prstGeom prst="roundRect">
            <a:avLst/>
          </a:prstGeom>
          <a:solidFill>
            <a:schemeClr val="tx1">
              <a:lumMod val="75000"/>
              <a:lumOff val="25000"/>
            </a:schemeClr>
          </a:solidFill>
          <a:ln>
            <a:solidFill>
              <a:schemeClr val="tx1"/>
            </a:solidFill>
          </a:ln>
          <a:scene3d>
            <a:camera prst="isometricOffAxis1Right"/>
            <a:lightRig rig="threePt" dir="t"/>
          </a:scene3d>
          <a:sp3d extrusionH="381000"/>
        </p:spPr>
        <p:style>
          <a:lnRef idx="2">
            <a:schemeClr val="dk1"/>
          </a:lnRef>
          <a:fillRef idx="1">
            <a:schemeClr val="lt1"/>
          </a:fillRef>
          <a:effectRef idx="0">
            <a:schemeClr val="dk1"/>
          </a:effectRef>
          <a:fontRef idx="minor">
            <a:schemeClr val="dk1"/>
          </a:fontRef>
        </p:style>
        <p:txBody>
          <a:bodyPr rtlCol="0" anchor="ctr"/>
          <a:lstStyle/>
          <a:p>
            <a:pPr algn="ctr"/>
            <a:r>
              <a:rPr lang="en-US" sz="4400" b="1" dirty="0" smtClean="0">
                <a:ln>
                  <a:solidFill>
                    <a:schemeClr val="tx1"/>
                  </a:solidFill>
                </a:ln>
                <a:solidFill>
                  <a:schemeClr val="bg1"/>
                </a:solidFill>
                <a:latin typeface="Consolas"/>
              </a:rPr>
              <a:t>network</a:t>
            </a:r>
            <a:endParaRPr lang="en-US" sz="4400" b="1" dirty="0">
              <a:ln>
                <a:solidFill>
                  <a:schemeClr val="tx1"/>
                </a:solidFill>
              </a:ln>
              <a:solidFill>
                <a:schemeClr val="bg1"/>
              </a:solidFill>
              <a:latin typeface="Consolas"/>
            </a:endParaRPr>
          </a:p>
        </p:txBody>
      </p:sp>
      <p:sp>
        <p:nvSpPr>
          <p:cNvPr id="19" name="Rounded Rectangle 18"/>
          <p:cNvSpPr/>
          <p:nvPr/>
        </p:nvSpPr>
        <p:spPr>
          <a:xfrm>
            <a:off x="3875740" y="4041586"/>
            <a:ext cx="2504145" cy="1165410"/>
          </a:xfrm>
          <a:prstGeom prst="roundRect">
            <a:avLst/>
          </a:prstGeom>
          <a:solidFill>
            <a:schemeClr val="tx1">
              <a:lumMod val="75000"/>
              <a:lumOff val="25000"/>
            </a:schemeClr>
          </a:solidFill>
          <a:ln>
            <a:solidFill>
              <a:schemeClr val="tx1"/>
            </a:solidFill>
          </a:ln>
          <a:scene3d>
            <a:camera prst="isometricOffAxis1Right"/>
            <a:lightRig rig="threePt" dir="t"/>
          </a:scene3d>
          <a:sp3d extrusionH="381000"/>
        </p:spPr>
        <p:style>
          <a:lnRef idx="2">
            <a:schemeClr val="dk1"/>
          </a:lnRef>
          <a:fillRef idx="1">
            <a:schemeClr val="lt1"/>
          </a:fillRef>
          <a:effectRef idx="0">
            <a:schemeClr val="dk1"/>
          </a:effectRef>
          <a:fontRef idx="minor">
            <a:schemeClr val="dk1"/>
          </a:fontRef>
        </p:style>
        <p:txBody>
          <a:bodyPr rtlCol="0" anchor="ctr"/>
          <a:lstStyle/>
          <a:p>
            <a:pPr algn="ctr"/>
            <a:r>
              <a:rPr lang="en-US" sz="4400" b="1" dirty="0" smtClean="0">
                <a:ln>
                  <a:solidFill>
                    <a:schemeClr val="tx1"/>
                  </a:solidFill>
                </a:ln>
                <a:solidFill>
                  <a:schemeClr val="bg1"/>
                </a:solidFill>
                <a:latin typeface="Consolas"/>
              </a:rPr>
              <a:t>compute</a:t>
            </a:r>
            <a:endParaRPr lang="en-US" sz="4400" b="1" dirty="0">
              <a:ln>
                <a:solidFill>
                  <a:schemeClr val="tx1"/>
                </a:solidFill>
              </a:ln>
              <a:solidFill>
                <a:schemeClr val="bg1"/>
              </a:solidFill>
              <a:latin typeface="Consolas"/>
            </a:endParaRPr>
          </a:p>
        </p:txBody>
      </p:sp>
      <p:sp>
        <p:nvSpPr>
          <p:cNvPr id="22" name="Rounded Rectangle 21"/>
          <p:cNvSpPr/>
          <p:nvPr/>
        </p:nvSpPr>
        <p:spPr>
          <a:xfrm>
            <a:off x="6609976" y="2169456"/>
            <a:ext cx="2357721" cy="1165410"/>
          </a:xfrm>
          <a:prstGeom prst="roundRect">
            <a:avLst/>
          </a:prstGeom>
          <a:solidFill>
            <a:schemeClr val="bg1">
              <a:lumMod val="85000"/>
            </a:schemeClr>
          </a:solidFill>
          <a:ln>
            <a:solidFill>
              <a:schemeClr val="tx1"/>
            </a:solidFill>
          </a:ln>
          <a:scene3d>
            <a:camera prst="isometricOffAxis1Right"/>
            <a:lightRig rig="threePt" dir="t"/>
          </a:scene3d>
          <a:sp3d extrusionH="381000"/>
        </p:spPr>
        <p:style>
          <a:lnRef idx="2">
            <a:schemeClr val="dk1"/>
          </a:lnRef>
          <a:fillRef idx="1">
            <a:schemeClr val="lt1"/>
          </a:fillRef>
          <a:effectRef idx="0">
            <a:schemeClr val="dk1"/>
          </a:effectRef>
          <a:fontRef idx="minor">
            <a:schemeClr val="dk1"/>
          </a:fontRef>
        </p:style>
        <p:txBody>
          <a:bodyPr rtlCol="0" anchor="ctr"/>
          <a:lstStyle/>
          <a:p>
            <a:pPr algn="ctr"/>
            <a:r>
              <a:rPr lang="en-US" sz="3200" b="1" dirty="0" smtClean="0">
                <a:ln>
                  <a:solidFill>
                    <a:schemeClr val="tx1"/>
                  </a:solidFill>
                </a:ln>
                <a:solidFill>
                  <a:schemeClr val="tx1"/>
                </a:solidFill>
                <a:latin typeface="Consolas"/>
              </a:rPr>
              <a:t>database</a:t>
            </a:r>
            <a:endParaRPr lang="en-US" sz="3200" b="1" dirty="0">
              <a:ln>
                <a:solidFill>
                  <a:schemeClr val="tx1"/>
                </a:solidFill>
              </a:ln>
              <a:solidFill>
                <a:schemeClr val="tx1"/>
              </a:solidFill>
              <a:latin typeface="Consolas"/>
            </a:endParaRPr>
          </a:p>
        </p:txBody>
      </p:sp>
      <p:sp>
        <p:nvSpPr>
          <p:cNvPr id="23" name="Rounded Rectangle 22"/>
          <p:cNvSpPr/>
          <p:nvPr/>
        </p:nvSpPr>
        <p:spPr>
          <a:xfrm>
            <a:off x="6598025" y="3996763"/>
            <a:ext cx="2357721" cy="1165410"/>
          </a:xfrm>
          <a:prstGeom prst="roundRect">
            <a:avLst/>
          </a:prstGeom>
          <a:solidFill>
            <a:schemeClr val="bg1">
              <a:lumMod val="85000"/>
            </a:schemeClr>
          </a:solidFill>
          <a:ln>
            <a:solidFill>
              <a:schemeClr val="tx1"/>
            </a:solidFill>
          </a:ln>
          <a:scene3d>
            <a:camera prst="isometricOffAxis1Right"/>
            <a:lightRig rig="threePt" dir="t"/>
          </a:scene3d>
          <a:sp3d extrusionH="381000"/>
        </p:spPr>
        <p:style>
          <a:lnRef idx="2">
            <a:schemeClr val="dk1"/>
          </a:lnRef>
          <a:fillRef idx="1">
            <a:schemeClr val="lt1"/>
          </a:fillRef>
          <a:effectRef idx="0">
            <a:schemeClr val="dk1"/>
          </a:effectRef>
          <a:fontRef idx="minor">
            <a:schemeClr val="dk1"/>
          </a:fontRef>
        </p:style>
        <p:txBody>
          <a:bodyPr rtlCol="0" anchor="ctr"/>
          <a:lstStyle/>
          <a:p>
            <a:pPr algn="ctr"/>
            <a:r>
              <a:rPr lang="en-US" sz="3200" b="1" dirty="0" smtClean="0">
                <a:ln>
                  <a:solidFill>
                    <a:schemeClr val="tx1"/>
                  </a:solidFill>
                </a:ln>
                <a:solidFill>
                  <a:schemeClr val="tx1"/>
                </a:solidFill>
                <a:latin typeface="Consolas"/>
              </a:rPr>
              <a:t>queue</a:t>
            </a:r>
            <a:endParaRPr lang="en-US" sz="3200" b="1" dirty="0">
              <a:ln>
                <a:solidFill>
                  <a:schemeClr val="tx1"/>
                </a:solidFill>
              </a:ln>
              <a:solidFill>
                <a:schemeClr val="tx1"/>
              </a:solidFill>
              <a:latin typeface="Consolas"/>
            </a:endParaRPr>
          </a:p>
        </p:txBody>
      </p:sp>
      <p:grpSp>
        <p:nvGrpSpPr>
          <p:cNvPr id="5" name="Group 4"/>
          <p:cNvGrpSpPr/>
          <p:nvPr/>
        </p:nvGrpSpPr>
        <p:grpSpPr>
          <a:xfrm>
            <a:off x="2957069" y="5911307"/>
            <a:ext cx="4278896" cy="1437766"/>
            <a:chOff x="2313822" y="5944294"/>
            <a:chExt cx="4278896" cy="1437766"/>
          </a:xfrm>
        </p:grpSpPr>
        <p:pic>
          <p:nvPicPr>
            <p:cNvPr id="4" name="Picture 3" descr="compute.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30769" y="5944294"/>
              <a:ext cx="761949" cy="902148"/>
            </a:xfrm>
            <a:prstGeom prst="rect">
              <a:avLst/>
            </a:prstGeom>
          </p:spPr>
        </p:pic>
        <p:pic>
          <p:nvPicPr>
            <p:cNvPr id="103" name="Picture 102" descr="compute.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43849" y="6022045"/>
              <a:ext cx="761949" cy="902148"/>
            </a:xfrm>
            <a:prstGeom prst="rect">
              <a:avLst/>
            </a:prstGeom>
          </p:spPr>
        </p:pic>
        <p:pic>
          <p:nvPicPr>
            <p:cNvPr id="104" name="Picture 103" descr="compute.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42761" y="6099796"/>
              <a:ext cx="761949" cy="902148"/>
            </a:xfrm>
            <a:prstGeom prst="rect">
              <a:avLst/>
            </a:prstGeom>
          </p:spPr>
        </p:pic>
        <p:pic>
          <p:nvPicPr>
            <p:cNvPr id="105" name="Picture 104" descr="compute.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29925" y="6177547"/>
              <a:ext cx="761949" cy="902148"/>
            </a:xfrm>
            <a:prstGeom prst="rect">
              <a:avLst/>
            </a:prstGeom>
          </p:spPr>
        </p:pic>
        <p:pic>
          <p:nvPicPr>
            <p:cNvPr id="106" name="Picture 105" descr="compute.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4666" y="6255298"/>
              <a:ext cx="761949" cy="902148"/>
            </a:xfrm>
            <a:prstGeom prst="rect">
              <a:avLst/>
            </a:prstGeom>
          </p:spPr>
        </p:pic>
        <p:pic>
          <p:nvPicPr>
            <p:cNvPr id="107" name="Picture 106" descr="compute.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10467" y="6333048"/>
              <a:ext cx="761949" cy="902148"/>
            </a:xfrm>
            <a:prstGeom prst="rect">
              <a:avLst/>
            </a:prstGeom>
          </p:spPr>
        </p:pic>
        <p:pic>
          <p:nvPicPr>
            <p:cNvPr id="108" name="Picture 107" descr="compute.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26658" y="6402161"/>
              <a:ext cx="761949" cy="902148"/>
            </a:xfrm>
            <a:prstGeom prst="rect">
              <a:avLst/>
            </a:prstGeom>
          </p:spPr>
        </p:pic>
        <p:pic>
          <p:nvPicPr>
            <p:cNvPr id="109" name="Picture 108" descr="compute.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13822" y="6479912"/>
              <a:ext cx="761949" cy="902148"/>
            </a:xfrm>
            <a:prstGeom prst="rect">
              <a:avLst/>
            </a:prstGeom>
          </p:spPr>
        </p:pic>
      </p:gr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97298"/>
    </mc:Choice>
    <mc:Fallback>
      <p:transition xmlns:p14="http://schemas.microsoft.com/office/powerpoint/2010/main" spd="slow" advTm="97298"/>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9" grpId="0" animBg="1"/>
      <p:bldP spid="22" grpId="0" animBg="1"/>
      <p:bldP spid="2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26.3"/>
</p:tagLst>
</file>

<file path=ppt/tags/tag2.xml><?xml version="1.0" encoding="utf-8"?>
<p:tagLst xmlns:a="http://schemas.openxmlformats.org/drawingml/2006/main" xmlns:r="http://schemas.openxmlformats.org/officeDocument/2006/relationships" xmlns:p="http://schemas.openxmlformats.org/presentationml/2006/main">
  <p:tag name="TIMING" val="|51.3|0.9"/>
</p:tagLst>
</file>

<file path=ppt/tags/tag3.xml><?xml version="1.0" encoding="utf-8"?>
<p:tagLst xmlns:a="http://schemas.openxmlformats.org/drawingml/2006/main" xmlns:r="http://schemas.openxmlformats.org/officeDocument/2006/relationships" xmlns:p="http://schemas.openxmlformats.org/presentationml/2006/main">
  <p:tag name="TIMING" val="|8.5|80.5"/>
</p:tagLst>
</file>

<file path=ppt/tags/tag4.xml><?xml version="1.0" encoding="utf-8"?>
<p:tagLst xmlns:a="http://schemas.openxmlformats.org/drawingml/2006/main" xmlns:r="http://schemas.openxmlformats.org/officeDocument/2006/relationships" xmlns:p="http://schemas.openxmlformats.org/presentationml/2006/main">
  <p:tag name="TIMING" val="|8.2|10.6|1.5"/>
</p:tagLst>
</file>

<file path=ppt/tags/tag5.xml><?xml version="1.0" encoding="utf-8"?>
<p:tagLst xmlns:a="http://schemas.openxmlformats.org/drawingml/2006/main" xmlns:r="http://schemas.openxmlformats.org/officeDocument/2006/relationships" xmlns:p="http://schemas.openxmlformats.org/presentationml/2006/main">
  <p:tag name="TIMING" val="|3.7|44.1|1.1|0.4|0.5|0.6"/>
</p:tagLst>
</file>

<file path=ppt/tags/tag6.xml><?xml version="1.0" encoding="utf-8"?>
<p:tagLst xmlns:a="http://schemas.openxmlformats.org/drawingml/2006/main" xmlns:r="http://schemas.openxmlformats.org/officeDocument/2006/relationships" xmlns:p="http://schemas.openxmlformats.org/presentationml/2006/main">
  <p:tag name="TIMING" val="|27.3|2.5|3.8"/>
</p:tagLst>
</file>

<file path=ppt/tags/tag7.xml><?xml version="1.0" encoding="utf-8"?>
<p:tagLst xmlns:a="http://schemas.openxmlformats.org/drawingml/2006/main" xmlns:r="http://schemas.openxmlformats.org/officeDocument/2006/relationships" xmlns:p="http://schemas.openxmlformats.org/presentationml/2006/main">
  <p:tag name="TIMING" val="|6.4|0.8|26.3|3"/>
</p:tagLst>
</file>

<file path=ppt/tags/tag8.xml><?xml version="1.0" encoding="utf-8"?>
<p:tagLst xmlns:a="http://schemas.openxmlformats.org/drawingml/2006/main" xmlns:r="http://schemas.openxmlformats.org/officeDocument/2006/relationships" xmlns:p="http://schemas.openxmlformats.org/presentationml/2006/main">
  <p:tag name="TIMING" val="|9.1"/>
</p:tagLst>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ＭＳ Ｐゴシック"/>
        <a:cs typeface=""/>
      </a:majorFont>
      <a:minorFont>
        <a:latin typeface="Times New Roman"/>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6519</TotalTime>
  <Words>1166</Words>
  <Application>Microsoft Macintosh PowerPoint</Application>
  <PresentationFormat>Custom</PresentationFormat>
  <Paragraphs>253</Paragraphs>
  <Slides>21</Slides>
  <Notes>20</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Default Design</vt:lpstr>
      <vt:lpstr>Achieving Hybrid Cloud Mobility with OpenStack and XCP</vt:lpstr>
      <vt:lpstr>Who are we?</vt:lpstr>
      <vt:lpstr>PowerPoint Presentation</vt:lpstr>
      <vt:lpstr>State of the project</vt:lpstr>
      <vt:lpstr>PowerPoint Presentation</vt:lpstr>
      <vt:lpstr>Hybrid Cloud Challenges</vt:lpstr>
      <vt:lpstr>Enabling Technologies</vt:lpstr>
      <vt:lpstr>Federation and Zones</vt:lpstr>
      <vt:lpstr>Simple Zone</vt:lpstr>
      <vt:lpstr>MultiZone</vt:lpstr>
      <vt:lpstr>MultiZone</vt:lpstr>
      <vt:lpstr>MultiZone</vt:lpstr>
      <vt:lpstr>Challenges with Zones</vt:lpstr>
      <vt:lpstr>Quantum and Open vSwitch</vt:lpstr>
      <vt:lpstr>OVS and XCP     </vt:lpstr>
      <vt:lpstr>Static Network Config     </vt:lpstr>
      <vt:lpstr>Dynamic Network Config     </vt:lpstr>
      <vt:lpstr>PowerPoint Presentation</vt:lpstr>
      <vt:lpstr>Solved Problems and Demo</vt:lpstr>
      <vt:lpstr>Current and Future Issues</vt:lpstr>
      <vt:lpstr>Conclusion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Google</dc:creator>
  <cp:lastModifiedBy>Paul Voccio</cp:lastModifiedBy>
  <cp:revision>42</cp:revision>
  <dcterms:created xsi:type="dcterms:W3CDTF">2004-05-06T09:28:21Z</dcterms:created>
  <dcterms:modified xsi:type="dcterms:W3CDTF">2011-07-26T17:35:49Z</dcterms:modified>
</cp:coreProperties>
</file>